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257" r:id="rId5"/>
    <p:sldId id="272" r:id="rId6"/>
    <p:sldId id="277" r:id="rId7"/>
    <p:sldId id="273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8" autoAdjust="0"/>
    <p:restoredTop sz="94280" autoAdjust="0"/>
  </p:normalViewPr>
  <p:slideViewPr>
    <p:cSldViewPr>
      <p:cViewPr varScale="1">
        <p:scale>
          <a:sx n="74" d="100"/>
          <a:sy n="74" d="100"/>
        </p:scale>
        <p:origin x="606" y="7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en-US"/>
              <a:t>5/10/2021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en-US"/>
              <a:t>5/10/2021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anchor="b"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5/10/2021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5/10/2021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5/10/2021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5/10/2021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3CD9712D-992A-4AB1-A5C2-575F75921AA2}" type="datetimeFigureOut">
              <a:rPr lang="en-US" smtClean="0"/>
              <a:pPr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012" y="990600"/>
            <a:ext cx="11506200" cy="3200400"/>
          </a:xfrm>
        </p:spPr>
        <p:txBody>
          <a:bodyPr>
            <a:normAutofit/>
          </a:bodyPr>
          <a:lstStyle/>
          <a:p>
            <a:pPr algn="ctr"/>
            <a:r>
              <a:rPr lang="sr-Cyrl-RS" sz="5600" dirty="0" smtClean="0"/>
              <a:t>Дигитални хербаријум мог завичаја</a:t>
            </a:r>
            <a:endParaRPr lang="en-US" sz="5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9612" y="4648200"/>
            <a:ext cx="9220200" cy="1371600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sr-Cyrl-RS" dirty="0" smtClean="0"/>
              <a:t>Ментор: Јелена Петровић</a:t>
            </a:r>
          </a:p>
          <a:p>
            <a:pPr algn="r"/>
            <a:r>
              <a:rPr lang="sr-Cyrl-RS" dirty="0" smtClean="0"/>
              <a:t>Ученик: Мила Матејевић</a:t>
            </a:r>
          </a:p>
          <a:p>
            <a:endParaRPr lang="sr-Cyrl-RS" dirty="0" smtClean="0"/>
          </a:p>
          <a:p>
            <a:pPr algn="ctr"/>
            <a:r>
              <a:rPr lang="sr-Cyrl-RS" dirty="0" smtClean="0"/>
              <a:t>Алексиначка гимназија</a:t>
            </a:r>
          </a:p>
          <a:p>
            <a:pPr algn="ctr"/>
            <a:endParaRPr lang="sr-Cyrl-RS" dirty="0"/>
          </a:p>
          <a:p>
            <a:pPr algn="ctr"/>
            <a:r>
              <a:rPr lang="sr-Cyrl-RS" dirty="0" smtClean="0"/>
              <a:t>Мај 2021.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Зова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2057400"/>
            <a:ext cx="3352800" cy="4470400"/>
          </a:xfrm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34732717"/>
              </p:ext>
            </p:extLst>
          </p:nvPr>
        </p:nvGraphicFramePr>
        <p:xfrm>
          <a:off x="6323012" y="2057400"/>
          <a:ext cx="4699000" cy="14833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49500"/>
                <a:gridCol w="23495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Ред: 		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Dipsacales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Породица: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Capryfoliaceae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Род: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Sambucus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Врста: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S. </a:t>
                      </a:r>
                      <a:r>
                        <a:rPr lang="en-US" dirty="0" err="1" smtClean="0"/>
                        <a:t>nigra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42012" y="4277575"/>
            <a:ext cx="5791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Зова је жбунаста биљка која достиже и до 10м висине.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Расте и у близини насеља и у шумама.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Користи се за лечење бронхитиса, грипова, кашља, дијабетеса...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Скоро сви њени делови нашли су лековиту примену, али се најчешће користи цвет.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1581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Глог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40304315"/>
              </p:ext>
            </p:extLst>
          </p:nvPr>
        </p:nvGraphicFramePr>
        <p:xfrm>
          <a:off x="1293813" y="1905000"/>
          <a:ext cx="4700588" cy="14833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50294"/>
                <a:gridCol w="235029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Ред: 		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Rosales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Породица: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Rosaceae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Род: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/>
                        <a:t>Malinae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r-Cyrl-RS" dirty="0" smtClean="0"/>
                        <a:t>Врста: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Crataegus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467"/>
          <a:stretch/>
        </p:blipFill>
        <p:spPr>
          <a:xfrm rot="5400000">
            <a:off x="6629936" y="2131476"/>
            <a:ext cx="5177353" cy="3352801"/>
          </a:xfrm>
        </p:spPr>
      </p:pic>
      <p:sp>
        <p:nvSpPr>
          <p:cNvPr id="7" name="TextBox 6"/>
          <p:cNvSpPr txBox="1"/>
          <p:nvPr/>
        </p:nvSpPr>
        <p:spPr>
          <a:xfrm>
            <a:off x="1293813" y="4038600"/>
            <a:ext cx="49529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Глог је трновита, жбунаста биљка.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Постоји много врсти глога, али су најпознатије и најраспорстрањеније бели и црвени глог.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Глог се препоручује особама које имају повишен крвни притисак.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Користи се и за прављење компота.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2457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Багрем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98292907"/>
              </p:ext>
            </p:extLst>
          </p:nvPr>
        </p:nvGraphicFramePr>
        <p:xfrm>
          <a:off x="6202363" y="1676400"/>
          <a:ext cx="4699000" cy="14833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49500"/>
                <a:gridCol w="23495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Ред: 	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Fabales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Породица: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Fabaceae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Род: 	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Robinia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Врста: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R. </a:t>
                      </a:r>
                      <a:r>
                        <a:rPr lang="en-US" dirty="0" err="1" smtClean="0"/>
                        <a:t>pseudoacacia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6212" y="1981200"/>
            <a:ext cx="3371850" cy="4495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42012" y="3810000"/>
            <a:ext cx="5562599" cy="283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Багрем успева на скоро свим типовима земљишта, због чега је широко распрострањен и у Северној Америци и у Европи.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Брзо расте.</a:t>
            </a:r>
            <a:endParaRPr lang="sr-Cyrl-RS" sz="2000" dirty="0" smtClean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Користи се за изградњу различитих конструкција и паркета.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Најраспрострањеније је медоносно дрво у Србији.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93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Хајдучка трава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39135408"/>
              </p:ext>
            </p:extLst>
          </p:nvPr>
        </p:nvGraphicFramePr>
        <p:xfrm>
          <a:off x="1293813" y="2209800"/>
          <a:ext cx="4700588" cy="14833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50294"/>
                <a:gridCol w="235029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Ред: 	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Asterales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Породица: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Asteraceae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Род: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Achillea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r-Cyrl-RS" dirty="0" smtClean="0"/>
                        <a:t>Врста: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Achillea </a:t>
                      </a:r>
                      <a:r>
                        <a:rPr lang="en-US" dirty="0" err="1" smtClean="0"/>
                        <a:t>millefolium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80212" y="2359533"/>
            <a:ext cx="4699000" cy="31295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7107" y="4267200"/>
            <a:ext cx="54101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Име хајдучка трава добија по томе што су је користили хајдуци да зацељују ране.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Успева у скоро свим деловима света.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Може да се користи и као додатак јелу.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Осим што доприноси лечењу разних болеси, добра је и против анксиозности и нервозе.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1012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Мајчина душица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1412" y="2535820"/>
            <a:ext cx="4700587" cy="2776962"/>
          </a:xfrm>
          <a:prstGeom prst="rect">
            <a:avLst/>
          </a:prstGeom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05847675"/>
              </p:ext>
            </p:extLst>
          </p:nvPr>
        </p:nvGraphicFramePr>
        <p:xfrm>
          <a:off x="6627812" y="2118360"/>
          <a:ext cx="4699000" cy="14782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49500"/>
                <a:gridCol w="2349500"/>
              </a:tblGrid>
              <a:tr h="2574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Ред: 	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Lamiales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Породица: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Lamiaceae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Род: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Thymus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Врста: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T. </a:t>
                      </a:r>
                      <a:r>
                        <a:rPr lang="en-US" dirty="0" err="1" smtClean="0"/>
                        <a:t>serpyllum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475412" y="4191000"/>
            <a:ext cx="5257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Мајчина душица нашем народу позната је од давнина.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Садржи доста витамина и минерала.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Појачава апетит.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Користи се за отклањање респираторних проблема.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7961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Кантарион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81776384"/>
              </p:ext>
            </p:extLst>
          </p:nvPr>
        </p:nvGraphicFramePr>
        <p:xfrm>
          <a:off x="1393825" y="2346352"/>
          <a:ext cx="4700588" cy="1747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50294"/>
                <a:gridCol w="2350294"/>
              </a:tblGrid>
              <a:tr h="0">
                <a:tc>
                  <a:txBody>
                    <a:bodyPr/>
                    <a:lstStyle/>
                    <a:p>
                      <a:r>
                        <a:rPr lang="sr-Cyrl-RS" dirty="0" smtClean="0"/>
                        <a:t>Ред:</a:t>
                      </a:r>
                      <a:r>
                        <a:rPr lang="en-US" dirty="0" smtClean="0"/>
                        <a:t>	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Malpighiales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r-Cyrl-RS" dirty="0" smtClean="0"/>
                        <a:t>Породица: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Hypericaceae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r-Cyrl-RS" dirty="0" smtClean="0"/>
                        <a:t>Род: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Hypericum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r-Cyrl-RS" dirty="0" smtClean="0"/>
                        <a:t>Врста: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Hypericum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perforatum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85012" y="1828800"/>
            <a:ext cx="3381216" cy="4495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3319" y="4572000"/>
            <a:ext cx="518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Кантарион углавном расте на ливадама.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Користи се као антисептик и аналгетик.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Кантарион се примењује и у козметици.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Данас се користи и за лечење несанице.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4477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Бреза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9"/>
          <a:stretch/>
        </p:blipFill>
        <p:spPr>
          <a:xfrm>
            <a:off x="1065212" y="1923956"/>
            <a:ext cx="3252162" cy="3975625"/>
          </a:xfrm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04967671"/>
              </p:ext>
            </p:extLst>
          </p:nvPr>
        </p:nvGraphicFramePr>
        <p:xfrm>
          <a:off x="4485771" y="2286000"/>
          <a:ext cx="3962400" cy="167957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981200"/>
                <a:gridCol w="1981200"/>
              </a:tblGrid>
              <a:tr h="582296">
                <a:tc>
                  <a:txBody>
                    <a:bodyPr/>
                    <a:lstStyle/>
                    <a:p>
                      <a:r>
                        <a:rPr lang="ru-RU" dirty="0" smtClean="0"/>
                        <a:t>Ред: 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Fagales</a:t>
                      </a:r>
                    </a:p>
                  </a:txBody>
                  <a:tcPr/>
                </a:tc>
              </a:tr>
              <a:tr h="293582">
                <a:tc>
                  <a:txBody>
                    <a:bodyPr/>
                    <a:lstStyle/>
                    <a:p>
                      <a:r>
                        <a:rPr lang="ru-RU" dirty="0" smtClean="0"/>
                        <a:t>Породица: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Betulaceae</a:t>
                      </a:r>
                    </a:p>
                  </a:txBody>
                  <a:tcPr/>
                </a:tc>
              </a:tr>
              <a:tr h="293582">
                <a:tc>
                  <a:txBody>
                    <a:bodyPr/>
                    <a:lstStyle/>
                    <a:p>
                      <a:r>
                        <a:rPr lang="ru-RU" dirty="0" smtClean="0"/>
                        <a:t>Род: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Betuloideae</a:t>
                      </a:r>
                    </a:p>
                  </a:txBody>
                  <a:tcPr/>
                </a:tc>
              </a:tr>
              <a:tr h="293582">
                <a:tc>
                  <a:txBody>
                    <a:bodyPr/>
                    <a:lstStyle/>
                    <a:p>
                      <a:r>
                        <a:rPr lang="sr-Cyrl-RS" dirty="0" smtClean="0"/>
                        <a:t>Врста: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Betula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/>
        </p:blipFill>
        <p:spPr>
          <a:xfrm>
            <a:off x="8616568" y="1923956"/>
            <a:ext cx="3318648" cy="40416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85770" y="4553700"/>
            <a:ext cx="41307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Најчешћа у Србији је бела бреза.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Осим у Европи, има је и у Азији и Америци.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Користи се у столарству.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3233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Коприва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6637" y="2466975"/>
            <a:ext cx="4495800" cy="3371850"/>
          </a:xfrm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70004991"/>
              </p:ext>
            </p:extLst>
          </p:nvPr>
        </p:nvGraphicFramePr>
        <p:xfrm>
          <a:off x="6117510" y="2133600"/>
          <a:ext cx="4699000" cy="151877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39102"/>
                <a:gridCol w="2359898"/>
              </a:tblGrid>
              <a:tr h="421495">
                <a:tc>
                  <a:txBody>
                    <a:bodyPr/>
                    <a:lstStyle/>
                    <a:p>
                      <a:r>
                        <a:rPr lang="ru-RU" dirty="0" smtClean="0"/>
                        <a:t>Ред: 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Rosales</a:t>
                      </a:r>
                    </a:p>
                  </a:txBody>
                  <a:tcPr/>
                </a:tc>
              </a:tr>
              <a:tr h="316702">
                <a:tc>
                  <a:txBody>
                    <a:bodyPr/>
                    <a:lstStyle/>
                    <a:p>
                      <a:r>
                        <a:rPr lang="ru-RU" dirty="0" smtClean="0"/>
                        <a:t>Породица: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Urticaceae</a:t>
                      </a:r>
                    </a:p>
                  </a:txBody>
                  <a:tcPr/>
                </a:tc>
              </a:tr>
              <a:tr h="316702">
                <a:tc>
                  <a:txBody>
                    <a:bodyPr/>
                    <a:lstStyle/>
                    <a:p>
                      <a:r>
                        <a:rPr lang="ru-RU" dirty="0" smtClean="0"/>
                        <a:t>Род: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Urtica</a:t>
                      </a:r>
                    </a:p>
                  </a:txBody>
                  <a:tcPr/>
                </a:tc>
              </a:tr>
              <a:tr h="316702">
                <a:tc>
                  <a:txBody>
                    <a:bodyPr/>
                    <a:lstStyle/>
                    <a:p>
                      <a:r>
                        <a:rPr lang="ru-RU" dirty="0" smtClean="0"/>
                        <a:t>Врста: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U. </a:t>
                      </a:r>
                      <a:r>
                        <a:rPr lang="en-US" dirty="0" err="1" smtClean="0"/>
                        <a:t>dioica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170612" y="4261975"/>
            <a:ext cx="4800600" cy="200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Коприва се назива још и жара.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Распрострањена је на свим континентима.</a:t>
            </a:r>
            <a:endParaRPr lang="sr-Cyrl-RS" sz="2000" dirty="0" smtClean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Добра је за крвне судове.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Садржи доста гвожђа.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Користи се у исхрани.</a:t>
            </a:r>
            <a:endParaRPr lang="sr-Cyrl-RS" sz="2000" dirty="0" smtClean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95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Мртва коприва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237" y="2543174"/>
            <a:ext cx="4495800" cy="3371850"/>
          </a:xfr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66620959"/>
              </p:ext>
            </p:extLst>
          </p:nvPr>
        </p:nvGraphicFramePr>
        <p:xfrm>
          <a:off x="4437062" y="3042527"/>
          <a:ext cx="4130674" cy="1112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65337"/>
                <a:gridCol w="2065337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Ред: 	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Lamiales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Породица: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Lamiaceae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Род: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Lamium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2"/>
          <a:stretch/>
        </p:blipFill>
        <p:spPr>
          <a:xfrm rot="5400000">
            <a:off x="8110626" y="2403386"/>
            <a:ext cx="4025721" cy="34861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55141" y="4681994"/>
            <a:ext cx="35071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Мртва коприва расте и у баштама и травњацима.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Јестива је.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Лековита је, садржи витамин С.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9878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Липа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26147795"/>
              </p:ext>
            </p:extLst>
          </p:nvPr>
        </p:nvGraphicFramePr>
        <p:xfrm>
          <a:off x="1357893" y="2322195"/>
          <a:ext cx="4700588" cy="1112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50294"/>
                <a:gridCol w="235029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Ред: 	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Malvales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Породица: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Malvaceae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Род: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Tilia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1126" y="2024063"/>
            <a:ext cx="5067299" cy="3800474"/>
          </a:xfrm>
        </p:spPr>
      </p:pic>
      <p:sp>
        <p:nvSpPr>
          <p:cNvPr id="7" name="TextBox 6"/>
          <p:cNvSpPr txBox="1"/>
          <p:nvPr/>
        </p:nvSpPr>
        <p:spPr>
          <a:xfrm>
            <a:off x="1327642" y="4038600"/>
            <a:ext cx="5181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Расте само на северној полулопти.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Њени листови су лековити.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Није чврста те се не користи у изради намештаја, али се зато користи за израду играчака.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Расте и до 30м висине.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3719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Биљни свет мог завичаја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836612" y="1981200"/>
            <a:ext cx="7924800" cy="5334000"/>
          </a:xfrm>
        </p:spPr>
        <p:txBody>
          <a:bodyPr>
            <a:normAutofit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sr-Cyrl-RS" sz="2200" dirty="0" smtClean="0"/>
              <a:t>Наш крај је изузетно богат биљним светом. 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sr-Cyrl-RS" sz="2200" dirty="0" smtClean="0"/>
              <a:t>Одликују га:</a:t>
            </a:r>
          </a:p>
          <a:p>
            <a:pPr>
              <a:spcBef>
                <a:spcPts val="800"/>
              </a:spcBef>
            </a:pPr>
            <a:r>
              <a:rPr lang="sr-Cyrl-RS" sz="2200" dirty="0" smtClean="0"/>
              <a:t>питоме долине са једногошњим и вишегодишњим биљкама и травама</a:t>
            </a:r>
          </a:p>
          <a:p>
            <a:pPr>
              <a:spcBef>
                <a:spcPts val="800"/>
              </a:spcBef>
            </a:pPr>
            <a:r>
              <a:rPr lang="sr-Cyrl-RS" sz="2200" dirty="0" smtClean="0"/>
              <a:t>грмасте биљке</a:t>
            </a:r>
          </a:p>
          <a:p>
            <a:pPr>
              <a:spcBef>
                <a:spcPts val="800"/>
              </a:spcBef>
            </a:pPr>
            <a:r>
              <a:rPr lang="sr-Cyrl-RS" sz="2200" dirty="0" smtClean="0"/>
              <a:t>листопадне шуме у равничарским и брдским пределима </a:t>
            </a:r>
          </a:p>
          <a:p>
            <a:pPr>
              <a:spcBef>
                <a:spcPts val="800"/>
              </a:spcBef>
            </a:pPr>
            <a:r>
              <a:rPr lang="sr-Cyrl-RS" sz="2200" dirty="0" smtClean="0"/>
              <a:t>четинарске шуме и лековите биљке у планинама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sr-Cyrl-RS" sz="2200" dirty="0" smtClean="0"/>
              <a:t>Најразноврснији биљни свет може се наћи на Озрену, Малом и Великом Јастрепцу, као и у околини реке Моравице. На овим просторима расту храст, буква, цер, као и зељасте биљке попут зеља и коприве.</a:t>
            </a:r>
            <a:endParaRPr lang="en-US"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3762" y="2609850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Кукурек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2837" y="2543175"/>
            <a:ext cx="4495800" cy="3371850"/>
          </a:xfrm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95426803"/>
              </p:ext>
            </p:extLst>
          </p:nvPr>
        </p:nvGraphicFramePr>
        <p:xfrm>
          <a:off x="6196013" y="2514600"/>
          <a:ext cx="4699000" cy="1112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49500"/>
                <a:gridCol w="23495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Ред: 	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Ranunculales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Породица: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Ranunculaceae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Род: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Helleborus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196013" y="4218367"/>
            <a:ext cx="5257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Кукурек се може наћи углавном у низијама.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Има карактеристичан ризом.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Вишегодишња је биљка.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Користи се у ветерини.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7106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Маслачак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59289076"/>
              </p:ext>
            </p:extLst>
          </p:nvPr>
        </p:nvGraphicFramePr>
        <p:xfrm>
          <a:off x="4298295" y="2438400"/>
          <a:ext cx="4700588" cy="1112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253317"/>
                <a:gridCol w="2447271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Ред: 	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Asterales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Породица: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Asteraceae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Род: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Taraxacum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145" y="2533650"/>
            <a:ext cx="4419600" cy="33147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21612" y="2514599"/>
            <a:ext cx="4470399" cy="33527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4621" y="4126601"/>
            <a:ext cx="365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Расте на сваком земљишту.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Јавља се у рано пролеће и задржава се неколико месеци.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Јестиви су.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Добри су за бубреге.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946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Буква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46862221"/>
              </p:ext>
            </p:extLst>
          </p:nvPr>
        </p:nvGraphicFramePr>
        <p:xfrm>
          <a:off x="1390091" y="2209800"/>
          <a:ext cx="4700588" cy="14833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50294"/>
                <a:gridCol w="235029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Ред: 	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Fagales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Породица: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Fagaceae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Род: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Fagus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Врста: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F. sylvatica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9199" y="2129509"/>
            <a:ext cx="5067299" cy="3800474"/>
          </a:xfrm>
        </p:spPr>
      </p:pic>
      <p:sp>
        <p:nvSpPr>
          <p:cNvPr id="8" name="TextBox 7"/>
          <p:cNvSpPr txBox="1"/>
          <p:nvPr/>
        </p:nvSpPr>
        <p:spPr>
          <a:xfrm>
            <a:off x="1390091" y="4378960"/>
            <a:ext cx="4572000" cy="1726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Стабла могу да буду врло дебела.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Користи се за израду намештаја.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Лако се обрађује.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У Србији постоји велики број букових шума.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30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Храст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112" y="2709392"/>
            <a:ext cx="3962400" cy="29718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2612" y="3225800"/>
            <a:ext cx="3860800" cy="28956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29662" y="2722091"/>
            <a:ext cx="4063999" cy="3047999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422830"/>
              </p:ext>
            </p:extLst>
          </p:nvPr>
        </p:nvGraphicFramePr>
        <p:xfrm>
          <a:off x="6323012" y="756526"/>
          <a:ext cx="3529542" cy="1112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64771"/>
                <a:gridCol w="1764771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Ред: 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Fagales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Породица: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Fagaceae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Род: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Quercus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005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Јела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3012" y="2489200"/>
            <a:ext cx="4673600" cy="3505200"/>
          </a:xfrm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08392256"/>
              </p:ext>
            </p:extLst>
          </p:nvPr>
        </p:nvGraphicFramePr>
        <p:xfrm>
          <a:off x="6323012" y="2438400"/>
          <a:ext cx="4699000" cy="1112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49500"/>
                <a:gridCol w="23495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Ред: 	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Pinales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Породица: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Pinaceae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Род: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Abies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399212" y="4572000"/>
            <a:ext cx="4876800" cy="144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Пирамидастог су облика.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Одговара јој мало хладнија клима.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Користи се за производњу музичких инструмената.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65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Црни бор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663" y="2532954"/>
            <a:ext cx="4420394" cy="331529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6037" y="2466974"/>
            <a:ext cx="4495800" cy="3371850"/>
          </a:xfr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340975"/>
              </p:ext>
            </p:extLst>
          </p:nvPr>
        </p:nvGraphicFramePr>
        <p:xfrm>
          <a:off x="4577589" y="2514600"/>
          <a:ext cx="3453342" cy="115551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26671"/>
                <a:gridCol w="1726671"/>
              </a:tblGrid>
              <a:tr h="365760">
                <a:tc>
                  <a:txBody>
                    <a:bodyPr/>
                    <a:lstStyle/>
                    <a:p>
                      <a:r>
                        <a:rPr lang="ru-RU" dirty="0" smtClean="0"/>
                        <a:t>Ред: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Pinales</a:t>
                      </a:r>
                    </a:p>
                  </a:txBody>
                  <a:tcPr/>
                </a:tc>
              </a:tr>
              <a:tr h="394876">
                <a:tc>
                  <a:txBody>
                    <a:bodyPr/>
                    <a:lstStyle/>
                    <a:p>
                      <a:r>
                        <a:rPr lang="ru-RU" dirty="0" smtClean="0"/>
                        <a:t>Породица: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Pinaceae</a:t>
                      </a:r>
                    </a:p>
                  </a:txBody>
                  <a:tcPr/>
                </a:tc>
              </a:tr>
              <a:tr h="394876">
                <a:tc>
                  <a:txBody>
                    <a:bodyPr/>
                    <a:lstStyle/>
                    <a:p>
                      <a:r>
                        <a:rPr lang="ru-RU" dirty="0" smtClean="0"/>
                        <a:t>Врста: 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r>
                        <a:rPr lang="sr-Cyrl-RS" dirty="0" smtClean="0"/>
                        <a:t>.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nigra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77589" y="4267200"/>
            <a:ext cx="3429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Расте и до 40м висине.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Доста је распрострањен.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Користи се за озелењавање.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Грађевинско је дрво.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481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Бели бор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863" y="2403887"/>
            <a:ext cx="4648993" cy="354389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41303" y="2489374"/>
            <a:ext cx="4650067" cy="3371850"/>
          </a:xfr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105800"/>
              </p:ext>
            </p:extLst>
          </p:nvPr>
        </p:nvGraphicFramePr>
        <p:xfrm>
          <a:off x="4664402" y="2438400"/>
          <a:ext cx="3716009" cy="1112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890995"/>
                <a:gridCol w="182501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Ред: 	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Pinales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Породица: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Pinaceae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Врста: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P. </a:t>
                      </a:r>
                      <a:r>
                        <a:rPr lang="en-US" dirty="0" err="1" smtClean="0"/>
                        <a:t>sylvestris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799012" y="4267200"/>
            <a:ext cx="37160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Достиже велику старост.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Расте високо.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Има чврст корен.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Рспрострањен је у Србији на великом броју планина.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Користи се за израду папира.</a:t>
            </a:r>
          </a:p>
        </p:txBody>
      </p:sp>
    </p:spTree>
    <p:extLst>
      <p:ext uri="{BB962C8B-B14F-4D97-AF65-F5344CB8AC3E}">
        <p14:creationId xmlns:p14="http://schemas.microsoft.com/office/powerpoint/2010/main" val="268582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Љубичица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79656834"/>
              </p:ext>
            </p:extLst>
          </p:nvPr>
        </p:nvGraphicFramePr>
        <p:xfrm>
          <a:off x="1393825" y="2362200"/>
          <a:ext cx="4700588" cy="11074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50294"/>
                <a:gridCol w="2350294"/>
              </a:tblGrid>
              <a:tr h="2184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Ред: 	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Malpighiales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Породица: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Violaceous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Род: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Viola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3963" y="2238375"/>
            <a:ext cx="4495800" cy="3371850"/>
          </a:xfrm>
        </p:spPr>
      </p:pic>
      <p:sp>
        <p:nvSpPr>
          <p:cNvPr id="7" name="TextBox 6"/>
          <p:cNvSpPr txBox="1"/>
          <p:nvPr/>
        </p:nvSpPr>
        <p:spPr>
          <a:xfrm>
            <a:off x="1153319" y="4008120"/>
            <a:ext cx="5181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Јавља се у рано пролеће и не опстаје дуго.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Стабло је полегло.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Због лепог мириса, користи се у индустрији парфема.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Постоје многе врсте љубичица, од којих се неке узгајају као кућне биљке.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6167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Бела рада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0437" y="2619375"/>
            <a:ext cx="3886200" cy="29146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6637" y="2619374"/>
            <a:ext cx="3886201" cy="2914651"/>
          </a:xfrm>
        </p:spPr>
      </p:pic>
      <p:sp>
        <p:nvSpPr>
          <p:cNvPr id="8" name="TextBox 7"/>
          <p:cNvSpPr txBox="1"/>
          <p:nvPr/>
        </p:nvSpPr>
        <p:spPr>
          <a:xfrm>
            <a:off x="9218612" y="2819400"/>
            <a:ext cx="26670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936020"/>
              </p:ext>
            </p:extLst>
          </p:nvPr>
        </p:nvGraphicFramePr>
        <p:xfrm>
          <a:off x="8519053" y="3301580"/>
          <a:ext cx="3669772" cy="155023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834886"/>
                <a:gridCol w="1834886"/>
              </a:tblGrid>
              <a:tr h="394826">
                <a:tc>
                  <a:txBody>
                    <a:bodyPr/>
                    <a:lstStyle/>
                    <a:p>
                      <a:r>
                        <a:rPr lang="ru-RU" dirty="0" smtClean="0"/>
                        <a:t>Ред: 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Asterales</a:t>
                      </a:r>
                    </a:p>
                  </a:txBody>
                  <a:tcPr/>
                </a:tc>
              </a:tr>
              <a:tr h="394826">
                <a:tc>
                  <a:txBody>
                    <a:bodyPr/>
                    <a:lstStyle/>
                    <a:p>
                      <a:r>
                        <a:rPr lang="ru-RU" dirty="0" smtClean="0"/>
                        <a:t>Породица: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Asteraceae</a:t>
                      </a:r>
                    </a:p>
                  </a:txBody>
                  <a:tcPr/>
                </a:tc>
              </a:tr>
              <a:tr h="394826">
                <a:tc>
                  <a:txBody>
                    <a:bodyPr/>
                    <a:lstStyle/>
                    <a:p>
                      <a:r>
                        <a:rPr lang="ru-RU" dirty="0" smtClean="0"/>
                        <a:t>Род: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Bellis</a:t>
                      </a:r>
                    </a:p>
                  </a:txBody>
                  <a:tcPr/>
                </a:tc>
              </a:tr>
              <a:tr h="228748">
                <a:tc>
                  <a:txBody>
                    <a:bodyPr/>
                    <a:lstStyle/>
                    <a:p>
                      <a:r>
                        <a:rPr lang="ru-RU" dirty="0" smtClean="0"/>
                        <a:t>Врста: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B. </a:t>
                      </a:r>
                      <a:r>
                        <a:rPr lang="en-US" dirty="0" err="1" smtClean="0"/>
                        <a:t>perennis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414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Детелина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81" y="1676400"/>
            <a:ext cx="3371850" cy="4495800"/>
          </a:xfrm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10697942"/>
              </p:ext>
            </p:extLst>
          </p:nvPr>
        </p:nvGraphicFramePr>
        <p:xfrm>
          <a:off x="6208377" y="2438400"/>
          <a:ext cx="4699000" cy="1112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49500"/>
                <a:gridCol w="23495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Ред: 	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Fabales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Породица: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Fabaceae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Род: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Trifolium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46812" y="4419600"/>
            <a:ext cx="46482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Постоји преко 300 врсти детелине.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Најчешће су са три листа.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У народу се верује да детелина са четири листа доноси срећу.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Користе се као сточна храна.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633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907" y="753414"/>
            <a:ext cx="3200677" cy="42675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292" y="3048370"/>
            <a:ext cx="4267411" cy="32005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411" y="762000"/>
            <a:ext cx="325755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6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RS" dirty="0" smtClean="0"/>
              <a:t>Хвала на пажњи!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9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Јагорчевина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0413" y="2628899"/>
            <a:ext cx="4267200" cy="3200400"/>
          </a:xfrm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70494177"/>
              </p:ext>
            </p:extLst>
          </p:nvPr>
        </p:nvGraphicFramePr>
        <p:xfrm>
          <a:off x="6704012" y="1526146"/>
          <a:ext cx="3132666" cy="221406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566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663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38670">
                <a:tc>
                  <a:txBody>
                    <a:bodyPr/>
                    <a:lstStyle/>
                    <a:p>
                      <a:r>
                        <a:rPr lang="ru-RU" dirty="0" smtClean="0"/>
                        <a:t>Ред: 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Ericales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69529">
                <a:tc>
                  <a:txBody>
                    <a:bodyPr/>
                    <a:lstStyle/>
                    <a:p>
                      <a:r>
                        <a:rPr lang="ru-RU" dirty="0" smtClean="0"/>
                        <a:t>Породица: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Primulaceae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2934">
                <a:tc>
                  <a:txBody>
                    <a:bodyPr/>
                    <a:lstStyle/>
                    <a:p>
                      <a:r>
                        <a:rPr lang="ru-RU" dirty="0" smtClean="0"/>
                        <a:t>Род: 	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Primula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2934">
                <a:tc>
                  <a:txBody>
                    <a:bodyPr/>
                    <a:lstStyle/>
                    <a:p>
                      <a:r>
                        <a:rPr lang="ru-RU" dirty="0" smtClean="0"/>
                        <a:t>Врста: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P. vulgaris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951412" y="4229099"/>
            <a:ext cx="7086600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100" dirty="0" smtClean="0"/>
              <a:t>Јагорчевина је једна од првих пролећних биљака због тога што јој одговара температура од око 20</a:t>
            </a:r>
            <a:r>
              <a:rPr lang="sr-Cyrl-RS" sz="2100" baseline="30000" dirty="0" smtClean="0"/>
              <a:t>о</a:t>
            </a:r>
            <a:r>
              <a:rPr lang="sr-Cyrl-RS" sz="2100" dirty="0" smtClean="0"/>
              <a:t>С. Цвета у марту и априлу.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100" dirty="0" smtClean="0"/>
              <a:t>Садржви витамин С, натријум и калцијум те се користи као лек за болести срца, плућа и за искашљавање.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100" dirty="0" smtClean="0"/>
              <a:t>Угрожена је врста.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3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Камилица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60699051"/>
              </p:ext>
            </p:extLst>
          </p:nvPr>
        </p:nvGraphicFramePr>
        <p:xfrm>
          <a:off x="1319056" y="1981200"/>
          <a:ext cx="4089556" cy="22098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44778"/>
                <a:gridCol w="2044778"/>
              </a:tblGrid>
              <a:tr h="552450">
                <a:tc>
                  <a:txBody>
                    <a:bodyPr/>
                    <a:lstStyle/>
                    <a:p>
                      <a:r>
                        <a:rPr lang="ru-RU" dirty="0" smtClean="0"/>
                        <a:t>Ред: 	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Asterales</a:t>
                      </a:r>
                    </a:p>
                  </a:txBody>
                  <a:tcPr/>
                </a:tc>
              </a:tr>
              <a:tr h="552450">
                <a:tc>
                  <a:txBody>
                    <a:bodyPr/>
                    <a:lstStyle/>
                    <a:p>
                      <a:r>
                        <a:rPr lang="ru-RU" dirty="0" smtClean="0"/>
                        <a:t>Породица: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Asteraceae</a:t>
                      </a:r>
                    </a:p>
                  </a:txBody>
                  <a:tcPr/>
                </a:tc>
              </a:tr>
              <a:tr h="552450">
                <a:tc>
                  <a:txBody>
                    <a:bodyPr/>
                    <a:lstStyle/>
                    <a:p>
                      <a:r>
                        <a:rPr lang="ru-RU" dirty="0" smtClean="0"/>
                        <a:t>Род: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Matricaria</a:t>
                      </a:r>
                    </a:p>
                  </a:txBody>
                  <a:tcPr/>
                </a:tc>
              </a:tr>
              <a:tr h="552450">
                <a:tc>
                  <a:txBody>
                    <a:bodyPr/>
                    <a:lstStyle/>
                    <a:p>
                      <a:r>
                        <a:rPr lang="ru-RU" dirty="0" smtClean="0"/>
                        <a:t>Врста: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M. </a:t>
                      </a:r>
                      <a:r>
                        <a:rPr lang="en-US" dirty="0" err="1" smtClean="0"/>
                        <a:t>chamomilla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0894" y="1911503"/>
            <a:ext cx="4928819" cy="3696614"/>
          </a:xfrm>
        </p:spPr>
      </p:pic>
      <p:sp>
        <p:nvSpPr>
          <p:cNvPr id="8" name="TextBox 7"/>
          <p:cNvSpPr txBox="1"/>
          <p:nvPr/>
        </p:nvSpPr>
        <p:spPr>
          <a:xfrm>
            <a:off x="760412" y="4741526"/>
            <a:ext cx="640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Значај камилице препознали су још и Египћани и Стари Грци.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Једна је од најлековитијих биљака, чији чај се користи код проблема са стомаком или грлом.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Њен пријатан мирис изузетно опушта и смирује.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5061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Нана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2" y="2286000"/>
            <a:ext cx="4534694" cy="3401020"/>
          </a:xfr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24727706"/>
              </p:ext>
            </p:extLst>
          </p:nvPr>
        </p:nvGraphicFramePr>
        <p:xfrm>
          <a:off x="6202363" y="1676400"/>
          <a:ext cx="4699000" cy="14833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49500"/>
                <a:gridCol w="23495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Ред: 	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Lamiales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Породица: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Lamiaceae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Род: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Mentheae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Врста: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Mentha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114290" y="4191000"/>
            <a:ext cx="5562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Чај од нане је врло лековит. Користи се за лечење проблема са желуцем и стомаком.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Има велике количине етарског уља, тако да има и широку примену у прехрамбеној и козметичкој индустрији.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Постоји више од 30 врста ове биљке.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9241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Бели слез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98871010"/>
              </p:ext>
            </p:extLst>
          </p:nvPr>
        </p:nvGraphicFramePr>
        <p:xfrm>
          <a:off x="1217612" y="2082364"/>
          <a:ext cx="4700588" cy="152247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50294"/>
                <a:gridCol w="2350294"/>
              </a:tblGrid>
              <a:tr h="425198">
                <a:tc>
                  <a:txBody>
                    <a:bodyPr/>
                    <a:lstStyle/>
                    <a:p>
                      <a:r>
                        <a:rPr lang="ru-RU" dirty="0" smtClean="0"/>
                        <a:t>Ред:	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Malvales</a:t>
                      </a:r>
                    </a:p>
                  </a:txBody>
                  <a:tcPr/>
                </a:tc>
              </a:tr>
              <a:tr h="352721">
                <a:tc>
                  <a:txBody>
                    <a:bodyPr/>
                    <a:lstStyle/>
                    <a:p>
                      <a:r>
                        <a:rPr lang="ru-RU" dirty="0" smtClean="0"/>
                        <a:t>Породица: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Malvaceae</a:t>
                      </a:r>
                    </a:p>
                  </a:txBody>
                  <a:tcPr/>
                </a:tc>
              </a:tr>
              <a:tr h="352721">
                <a:tc>
                  <a:txBody>
                    <a:bodyPr/>
                    <a:lstStyle/>
                    <a:p>
                      <a:r>
                        <a:rPr lang="ru-RU" dirty="0" smtClean="0"/>
                        <a:t>Род: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Althaea</a:t>
                      </a:r>
                    </a:p>
                  </a:txBody>
                  <a:tcPr/>
                </a:tc>
              </a:tr>
              <a:tr h="352721">
                <a:tc>
                  <a:txBody>
                    <a:bodyPr/>
                    <a:lstStyle/>
                    <a:p>
                      <a:r>
                        <a:rPr lang="ru-RU" dirty="0" smtClean="0"/>
                        <a:t>Врста: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A. officinalis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23323" y="1752600"/>
            <a:ext cx="4227515" cy="4495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1123" y="4000500"/>
            <a:ext cx="6172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Бели слез углавном расте поред река јер му највише одговара влажна земља.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Коришћен је још пре нове ере као лековита биљка.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Користи се за облоге, против кашља и за испирање грла.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Иако улази у састав многих чајева, не препоручује се да се кува јер тиме губи на значају.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6184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Боквица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3"/>
          <a:stretch/>
        </p:blipFill>
        <p:spPr>
          <a:xfrm>
            <a:off x="1674812" y="1828800"/>
            <a:ext cx="3274219" cy="4495800"/>
          </a:xfrm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27534664"/>
              </p:ext>
            </p:extLst>
          </p:nvPr>
        </p:nvGraphicFramePr>
        <p:xfrm>
          <a:off x="6202363" y="1676400"/>
          <a:ext cx="4699000" cy="14833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49500"/>
                <a:gridCol w="23495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Ред: 		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Lamiales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Породица: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Plantaginaceae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Род: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Plantagineae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r-Cyrl-RS" dirty="0" smtClean="0"/>
                        <a:t>Врста: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Plantago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865812" y="3733800"/>
            <a:ext cx="5791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Боквица је зељаска скривено семеница.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Постоји преко 250 подврсти ове биљке, али их у Србији има свега 15.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Цвета од јуна до септембра.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Њени листови користе се као званични лекови у неким земљама јер су добри против кашља, астме и других плућних болести.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6303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Жалфија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68951113"/>
              </p:ext>
            </p:extLst>
          </p:nvPr>
        </p:nvGraphicFramePr>
        <p:xfrm>
          <a:off x="1293813" y="2057400"/>
          <a:ext cx="4700588" cy="14833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50294"/>
                <a:gridCol w="235029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Ред: 	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Lamiales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Породица: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Lamiaceae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Род: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Salvia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Врста: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S. officinalis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37" y="1524000"/>
            <a:ext cx="3533776" cy="4711701"/>
          </a:xfrm>
        </p:spPr>
      </p:pic>
      <p:sp>
        <p:nvSpPr>
          <p:cNvPr id="7" name="TextBox 6"/>
          <p:cNvSpPr txBox="1"/>
          <p:nvPr/>
        </p:nvSpPr>
        <p:spPr>
          <a:xfrm>
            <a:off x="989012" y="4074160"/>
            <a:ext cx="57435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Жалфија је ароматична биљка лепог мириса.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У Србији се у природи најчешће налази у Сићевачкој клисури.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Због тога што је врло лековита и користи се против разних болести, назива се још и биљком здравља.</a:t>
            </a:r>
            <a:endParaRPr lang="sr-Cyrl-RS" sz="2000" dirty="0" smtClean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/>
              <a:t>Препоручује се да се узима у малим количинама.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994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renity 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TF02801109.potx" id="{B47C65E8-9F73-4C4F-A3C2-84725F71438E}" vid="{CFC30A9F-F7E5-41F4-B6B7-D2E5B79E3BFB}"/>
    </a:ext>
  </a:extLst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578D584F4E4D46944D65ACFD1A2005" ma:contentTypeVersion="4" ma:contentTypeDescription="Create a new document." ma:contentTypeScope="" ma:versionID="fb546171342df1d68958dea311ac5fdb">
  <xsd:schema xmlns:xsd="http://www.w3.org/2001/XMLSchema" xmlns:xs="http://www.w3.org/2001/XMLSchema" xmlns:p="http://schemas.microsoft.com/office/2006/metadata/properties" xmlns:ns2="723b07f8-a3b8-4234-9c75-df7555b95aef" targetNamespace="http://schemas.microsoft.com/office/2006/metadata/properties" ma:root="true" ma:fieldsID="7a287397e198e235f3026cc3b64515cd" ns2:_="">
    <xsd:import namespace="723b07f8-a3b8-4234-9c75-df7555b95a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3b07f8-a3b8-4234-9c75-df7555b95a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249165-F638-412C-8E0A-DFB7045CA2E0}">
  <ds:schemaRefs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elements/1.1/"/>
    <ds:schemaRef ds:uri="http://purl.org/dc/dcmitype/"/>
    <ds:schemaRef ds:uri="http://www.w3.org/XML/1998/namespace"/>
    <ds:schemaRef ds:uri="http://schemas.openxmlformats.org/package/2006/metadata/core-properties"/>
    <ds:schemaRef ds:uri="4873beb7-5857-4685-be1f-d57550cc96cc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ABF3FCD-D682-44DE-B0C5-AD8DC6FB7A41}"/>
</file>

<file path=customXml/itemProps3.xml><?xml version="1.0" encoding="utf-8"?>
<ds:datastoreItem xmlns:ds="http://schemas.openxmlformats.org/officeDocument/2006/customXml" ds:itemID="{28F20270-FC85-4CCA-9CA7-63432EDD3317}"/>
</file>

<file path=docProps/app.xml><?xml version="1.0" encoding="utf-8"?>
<Properties xmlns="http://schemas.openxmlformats.org/officeDocument/2006/extended-properties" xmlns:vt="http://schemas.openxmlformats.org/officeDocument/2006/docPropsVTypes">
  <Template>Serenity nature presentation (widescreen)</Template>
  <TotalTime>349</TotalTime>
  <Words>1250</Words>
  <Application>Microsoft Office PowerPoint</Application>
  <PresentationFormat>Custom</PresentationFormat>
  <Paragraphs>322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Euphemia</vt:lpstr>
      <vt:lpstr>Serenity 16x9</vt:lpstr>
      <vt:lpstr>Дигитални хербаријум мог завичаја</vt:lpstr>
      <vt:lpstr>Биљни свет мог завичаја</vt:lpstr>
      <vt:lpstr>PowerPoint Presentation</vt:lpstr>
      <vt:lpstr>Јагорчевина</vt:lpstr>
      <vt:lpstr>Камилица</vt:lpstr>
      <vt:lpstr>Нана</vt:lpstr>
      <vt:lpstr>Бели слез</vt:lpstr>
      <vt:lpstr>Боквица</vt:lpstr>
      <vt:lpstr>Жалфија</vt:lpstr>
      <vt:lpstr>Зова</vt:lpstr>
      <vt:lpstr>Глог</vt:lpstr>
      <vt:lpstr>Багрем</vt:lpstr>
      <vt:lpstr>Хајдучка трава</vt:lpstr>
      <vt:lpstr>Мајчина душица</vt:lpstr>
      <vt:lpstr>Кантарион</vt:lpstr>
      <vt:lpstr>Бреза</vt:lpstr>
      <vt:lpstr>Коприва</vt:lpstr>
      <vt:lpstr>Мртва коприва</vt:lpstr>
      <vt:lpstr>Липа</vt:lpstr>
      <vt:lpstr>Кукурек</vt:lpstr>
      <vt:lpstr>Маслачак</vt:lpstr>
      <vt:lpstr>Буква</vt:lpstr>
      <vt:lpstr>Храст</vt:lpstr>
      <vt:lpstr>Јела</vt:lpstr>
      <vt:lpstr>Црни бор</vt:lpstr>
      <vt:lpstr>Бели бор</vt:lpstr>
      <vt:lpstr>Љубичица</vt:lpstr>
      <vt:lpstr>Бела рада</vt:lpstr>
      <vt:lpstr>Детелина</vt:lpstr>
      <vt:lpstr>Хвала на пажњи!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Дигитални хербаријум мог завичаја</dc:title>
  <dc:creator>MILA</dc:creator>
  <cp:lastModifiedBy>MILA</cp:lastModifiedBy>
  <cp:revision>23</cp:revision>
  <dcterms:created xsi:type="dcterms:W3CDTF">2021-05-10T16:13:16Z</dcterms:created>
  <dcterms:modified xsi:type="dcterms:W3CDTF">2021-05-10T22:02:27Z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0x010100AD578D584F4E4D46944D65ACFD1A2005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