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6" r:id="rId28"/>
    <p:sldId id="281" r:id="rId29"/>
    <p:sldId id="282" r:id="rId30"/>
    <p:sldId id="284" r:id="rId3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79" autoAdjust="0"/>
    <p:restoredTop sz="94660"/>
  </p:normalViewPr>
  <p:slideViewPr>
    <p:cSldViewPr showGuides="1">
      <p:cViewPr>
        <p:scale>
          <a:sx n="100" d="100"/>
          <a:sy n="100" d="100"/>
        </p:scale>
        <p:origin x="-210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3BC8A-353A-4B5C-91A1-4F4821064B57}" type="datetimeFigureOut">
              <a:rPr lang="sr-Latn-CS" smtClean="0"/>
              <a:pPr/>
              <a:t>24.5.2021.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5EAD-AF1B-471C-A222-C930D744942B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3050"/>
            <a:ext cx="9144000" cy="1470025"/>
          </a:xfrm>
        </p:spPr>
        <p:txBody>
          <a:bodyPr>
            <a:noAutofit/>
          </a:bodyPr>
          <a:lstStyle/>
          <a:p>
            <a:r>
              <a:rPr lang="sr-Cyrl-RS" sz="57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Дигитални х</a:t>
            </a:r>
            <a:r>
              <a:rPr lang="sr-Cyrl-RS" sz="57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ербаријум мог </a:t>
            </a:r>
            <a:r>
              <a:rPr lang="sr-Cyrl-RS" sz="5700" b="1" i="1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завичаја</a:t>
            </a:r>
            <a:endParaRPr lang="sr-Latn-CS" sz="5700" b="1" i="1" u="sng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24" y="5572140"/>
            <a:ext cx="4714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Ученик: Јован Недељковић 1/1</a:t>
            </a:r>
          </a:p>
          <a:p>
            <a:r>
              <a:rPr lang="sr-Cyrl-RS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Ментор: Маријана Милошевић</a:t>
            </a:r>
          </a:p>
          <a:p>
            <a:r>
              <a:rPr lang="sr-Cyrl-RS" sz="20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АЛЕКСИНАЧКА ГИМНАЗИЈА</a:t>
            </a:r>
            <a:endParaRPr lang="sr-Latn-CS" sz="2000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325_132400075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632041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669280"/>
          <a:ext cx="9144000" cy="1188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57488"/>
                <a:gridCol w="4429156"/>
                <a:gridCol w="1857356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Четворолисна</a:t>
                      </a:r>
                      <a:r>
                        <a:rPr lang="sr-Cyrl-RS" sz="1400" b="0" i="1" u="none" baseline="0" dirty="0" smtClean="0"/>
                        <a:t> (крстаста) броћика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Cruciata laevipes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u="none" dirty="0" smtClean="0"/>
                        <a:t>Rubiaceae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baseline="0" dirty="0" smtClean="0"/>
                        <a:t> Ливада, Г.Сухотно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200" b="0" i="1" u="none" dirty="0" smtClean="0"/>
                        <a:t>Стабљика</a:t>
                      </a:r>
                      <a:r>
                        <a:rPr lang="sr-Cyrl-RS" sz="1200" b="0" i="1" u="none" baseline="0" dirty="0" smtClean="0"/>
                        <a:t> је прекривена длачицама, висине је до 50 цм. Листови су елипсасти, груписани по 4 у пршљену. Одмах изнад листова се налазе цветови, формирани у цвасти.</a:t>
                      </a:r>
                      <a:endParaRPr lang="sr-Latn-CS" sz="12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15.05.2021.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IMG_20210325_132357342_edited.jpg"/>
          <p:cNvPicPr>
            <a:picLocks noChangeAspect="1"/>
          </p:cNvPicPr>
          <p:nvPr/>
        </p:nvPicPr>
        <p:blipFill>
          <a:blip r:embed="rId4" cstate="print"/>
          <a:srcRect l="21312" t="24863" r="29507"/>
          <a:stretch>
            <a:fillRect/>
          </a:stretch>
        </p:blipFill>
        <p:spPr>
          <a:xfrm>
            <a:off x="5357786" y="0"/>
            <a:ext cx="3786214" cy="3857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00364"/>
                <a:gridCol w="3714776"/>
                <a:gridCol w="242886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Млекарица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0" i="1" u="none" dirty="0" smtClean="0"/>
                        <a:t> Burchardia</a:t>
                      </a:r>
                      <a:r>
                        <a:rPr lang="sr-Latn-RS" sz="1400" b="0" i="1" u="none" baseline="0" dirty="0" smtClean="0"/>
                        <a:t> umbellata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Colchicaceae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 Г.Сухотно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Cyrl-RS" sz="1200" b="0" i="1" u="none" dirty="0" smtClean="0"/>
                        <a:t>Има</a:t>
                      </a:r>
                      <a:r>
                        <a:rPr lang="sr-Cyrl-RS" sz="1200" b="0" i="1" u="none" baseline="0" dirty="0" smtClean="0"/>
                        <a:t> уске, дуге листове. Цветне дршке појединачне, на њиховом крају се налази цваст беличастих цветова.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20.03.2021.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IMG_20210320_110011877_edited.jpg"/>
          <p:cNvPicPr>
            <a:picLocks noChangeAspect="1"/>
          </p:cNvPicPr>
          <p:nvPr/>
        </p:nvPicPr>
        <p:blipFill>
          <a:blip r:embed="rId3" cstate="print"/>
          <a:srcRect t="19792" b="17708"/>
          <a:stretch>
            <a:fillRect/>
          </a:stretch>
        </p:blipFill>
        <p:spPr>
          <a:xfrm>
            <a:off x="1428728" y="214290"/>
            <a:ext cx="6286544" cy="5429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30_152434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0073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71736"/>
                <a:gridCol w="4286280"/>
                <a:gridCol w="2285984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Киселица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Rumex acetosa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Polygonaceae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dirty="0" smtClean="0"/>
                        <a:t> Ливада, Г.Сухотно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100" b="0" i="1" u="none" dirty="0" smtClean="0"/>
                        <a:t>Кисељак је вишегодишња биљка и расте до 1м. Стабло и листови су јестиви. Ситни цветићи су у облику црвене метлице на врху биљке. Развијају се од маја до јула.</a:t>
                      </a:r>
                      <a:endParaRPr lang="sr-Latn-CS" sz="11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15.05.2021.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15_105530975_edited.jpg"/>
          <p:cNvPicPr>
            <a:picLocks noChangeAspect="1"/>
          </p:cNvPicPr>
          <p:nvPr/>
        </p:nvPicPr>
        <p:blipFill>
          <a:blip r:embed="rId4" cstate="print"/>
          <a:srcRect l="11689" t="3125" r="12986" b="4687"/>
          <a:stretch>
            <a:fillRect/>
          </a:stretch>
        </p:blipFill>
        <p:spPr>
          <a:xfrm>
            <a:off x="3286116" y="285728"/>
            <a:ext cx="5857884" cy="535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07_134748032.jpg"/>
          <p:cNvPicPr>
            <a:picLocks noChangeAspect="1"/>
          </p:cNvPicPr>
          <p:nvPr/>
        </p:nvPicPr>
        <p:blipFill>
          <a:blip r:embed="rId3" cstate="print"/>
          <a:srcRect t="4396"/>
          <a:stretch>
            <a:fillRect/>
          </a:stretch>
        </p:blipFill>
        <p:spPr>
          <a:xfrm>
            <a:off x="0" y="0"/>
            <a:ext cx="9144000" cy="6215058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57892"/>
          <a:ext cx="9144000" cy="10001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00298"/>
                <a:gridCol w="4214842"/>
                <a:gridCol w="242886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Барска млечика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Euphorbia palustris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Latn-CS" sz="1400" b="0" i="1" u="none" dirty="0" smtClean="0"/>
                        <a:t>Euphorbiaceae</a:t>
                      </a:r>
                      <a:endParaRPr lang="sr-Latn-CS" sz="1400" b="1" i="0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dirty="0" smtClean="0"/>
                        <a:t> Ливада,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200" b="0" i="1" u="none" dirty="0" smtClean="0"/>
                        <a:t>Зељаста</a:t>
                      </a:r>
                      <a:r>
                        <a:rPr lang="sr-Cyrl-RS" sz="1200" b="0" i="1" u="none" baseline="0" dirty="0" smtClean="0"/>
                        <a:t> је биљка, расте до 90цм. Формира цвасти величине до 15цм. Воли влажне услове уз топлу климу.</a:t>
                      </a:r>
                      <a:endParaRPr lang="sr-Latn-CS" sz="12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07.05.2021.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07_135300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2919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45480"/>
          <a:ext cx="9144000" cy="1112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71670"/>
                <a:gridCol w="5000660"/>
                <a:gridCol w="2071670"/>
              </a:tblGrid>
              <a:tr h="29623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Орлови нокти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Lonicera caprifolium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la-Latn" sz="1400" b="0" i="1" dirty="0" smtClean="0"/>
                        <a:t>Caprifoliaceae</a:t>
                      </a:r>
                      <a:endParaRPr lang="sr-Latn-CS" sz="1400" b="0" i="0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Горње</a:t>
                      </a:r>
                      <a:r>
                        <a:rPr lang="sr-Cyrl-RS" sz="1400" b="0" i="1" u="none" baseline="0" dirty="0" smtClean="0"/>
                        <a:t>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100" b="0" i="1" u="none" dirty="0" smtClean="0"/>
                        <a:t>Стабљика се обмотава око других биљака и може да нарасте до 5m висине. Листови су једноставни, дуги од 3-10 cm.Цвета од раног прољећа до касне јесени. Цветови могу бити појединачни, али су чешће груписани у гроздове. Пријатног су мириса. Плод су ситне, јајолике црвене бобице.</a:t>
                      </a:r>
                      <a:endParaRPr lang="sr-Latn-CS" sz="11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7.05.2021.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07_135222457_edited.jpg"/>
          <p:cNvPicPr>
            <a:picLocks noChangeAspect="1"/>
          </p:cNvPicPr>
          <p:nvPr/>
        </p:nvPicPr>
        <p:blipFill>
          <a:blip r:embed="rId4" cstate="print"/>
          <a:srcRect l="22656" t="6250" r="15624" b="21875"/>
          <a:stretch>
            <a:fillRect/>
          </a:stretch>
        </p:blipFill>
        <p:spPr>
          <a:xfrm>
            <a:off x="3500398" y="428604"/>
            <a:ext cx="5643602" cy="492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210409_170310932_HDR.jpg"/>
          <p:cNvPicPr>
            <a:picLocks noChangeAspect="1"/>
          </p:cNvPicPr>
          <p:nvPr/>
        </p:nvPicPr>
        <p:blipFill>
          <a:blip r:embed="rId3" cstate="print"/>
          <a:srcRect l="23611" t="17708" r="11111" b="7291"/>
          <a:stretch>
            <a:fillRect/>
          </a:stretch>
        </p:blipFill>
        <p:spPr>
          <a:xfrm>
            <a:off x="5143504" y="0"/>
            <a:ext cx="4000496" cy="5857892"/>
          </a:xfrm>
          <a:prstGeom prst="rect">
            <a:avLst/>
          </a:prstGeom>
        </p:spPr>
      </p:pic>
      <p:pic>
        <p:nvPicPr>
          <p:cNvPr id="3" name="Picture 2" descr="IMG_20210409_170231713_HDR.jpg"/>
          <p:cNvPicPr>
            <a:picLocks noChangeAspect="1"/>
          </p:cNvPicPr>
          <p:nvPr/>
        </p:nvPicPr>
        <p:blipFill>
          <a:blip r:embed="rId4" cstate="print"/>
          <a:srcRect t="9375"/>
          <a:stretch>
            <a:fillRect/>
          </a:stretch>
        </p:blipFill>
        <p:spPr>
          <a:xfrm>
            <a:off x="0" y="0"/>
            <a:ext cx="5143500" cy="6215058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41690"/>
          <a:ext cx="9144000" cy="10163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00364"/>
                <a:gridCol w="3714776"/>
                <a:gridCol w="2428860"/>
              </a:tblGrid>
              <a:tr h="34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CS" sz="1400" b="0" i="1" dirty="0" smtClean="0"/>
                        <a:t>Уљана репица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dirty="0" smtClean="0"/>
                        <a:t>Brassica napus</a:t>
                      </a:r>
                      <a:endParaRPr lang="sr-Latn-CS" sz="1400" b="0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dirty="0" smtClean="0"/>
                        <a:t>Brassicaceae</a:t>
                      </a:r>
                      <a:endParaRPr lang="sr-Latn-CS" sz="1400" b="0" i="0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RS" sz="1400" b="0" i="1" u="none" dirty="0" smtClean="0"/>
                        <a:t>Ливада,</a:t>
                      </a:r>
                      <a:r>
                        <a:rPr lang="sr-Cyrl-RS" sz="1400" b="0" i="1" u="none" baseline="0" dirty="0" smtClean="0"/>
                        <a:t> Горње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200" b="0" i="1" u="none" dirty="0" smtClean="0"/>
                        <a:t>Двогодишња је биљка, вретенастог корена. Расте до 1,5м. Цветови су двополни, скупљени у гроздасте цвсти.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1" i="0" u="sng" baseline="0" dirty="0" smtClean="0"/>
                        <a:t> </a:t>
                      </a:r>
                      <a:r>
                        <a:rPr lang="sr-Cyrl-RS" sz="1400" b="0" i="1" u="none" dirty="0" smtClean="0"/>
                        <a:t>09.04.2021.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26_112454486[258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82640"/>
          <a:ext cx="9144000" cy="975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71736"/>
                <a:gridCol w="4143404"/>
                <a:gridCol w="2428860"/>
              </a:tblGrid>
              <a:tr h="285752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Модра бисерка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Lithospermum purpurocaeruleum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0" i="1" u="none" dirty="0" smtClean="0"/>
                        <a:t> Boraginaceae</a:t>
                      </a:r>
                      <a:endParaRPr lang="sr-Latn-CS" sz="1400" b="1" i="0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Брђанка, Алексинац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RS" sz="1200" b="0" i="1" u="none" dirty="0" smtClean="0"/>
                        <a:t>Стабљика</a:t>
                      </a:r>
                      <a:r>
                        <a:rPr lang="sr-Cyrl-RS" sz="1200" b="0" i="1" u="none" baseline="0" dirty="0" smtClean="0"/>
                        <a:t> је усправна, једноставна, или слабо разграната с тамнозеленим листовима, а завршава је плавим цветовима, формирајући цваст.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26.04.2021.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0073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00298"/>
                <a:gridCol w="4214842"/>
                <a:gridCol w="242886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Кукурек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Helleborus odorus</a:t>
                      </a:r>
                      <a:endParaRPr lang="sr-Latn-CS" sz="1400" b="0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la-Latn" sz="1400" b="0" i="1" dirty="0" smtClean="0"/>
                        <a:t>Ranunculaceae</a:t>
                      </a:r>
                      <a:endParaRPr lang="sr-Latn-CS" sz="1400" b="0" i="0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1" i="0" u="sng" baseline="0" dirty="0" smtClean="0"/>
                        <a:t> </a:t>
                      </a:r>
                      <a:r>
                        <a:rPr lang="sr-Cyrl-RS" sz="1400" b="0" i="1" u="none" dirty="0" smtClean="0"/>
                        <a:t>Шума, Г. Сухотно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100" b="0" i="1" u="none" dirty="0" smtClean="0"/>
                        <a:t>Стабло је  висине до 50 цм. При врху је мање-више разгранато.</a:t>
                      </a:r>
                      <a:r>
                        <a:rPr lang="ru-RU" sz="1100" b="0" i="1" u="none" baseline="0" dirty="0" smtClean="0"/>
                        <a:t> Приземни листови су зимзелени. Цветови су крупни, величине од 5 до 7 цм, жутозелени са по 5 латица.</a:t>
                      </a:r>
                      <a:endParaRPr lang="ru-RU" sz="1100" b="0" i="1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15.04.2021.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IMG_20210415_132853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43570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10415_133402829.jpg"/>
          <p:cNvPicPr>
            <a:picLocks noChangeAspect="1"/>
          </p:cNvPicPr>
          <p:nvPr/>
        </p:nvPicPr>
        <p:blipFill>
          <a:blip r:embed="rId4" cstate="print"/>
          <a:srcRect l="11689" t="4166" r="20779" b="42708"/>
          <a:stretch>
            <a:fillRect/>
          </a:stretch>
        </p:blipFill>
        <p:spPr>
          <a:xfrm>
            <a:off x="4000496" y="1857364"/>
            <a:ext cx="5143504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07_132820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0073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286280"/>
                <a:gridCol w="207167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Плућњак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Pulmonaria obscura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Boraginaceae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Обод шуме,</a:t>
                      </a:r>
                      <a:r>
                        <a:rPr lang="sr-Cyrl-RS" sz="1400" b="0" i="1" u="none" baseline="0" dirty="0" smtClean="0"/>
                        <a:t>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RS" sz="1100" b="0" i="1" u="none" dirty="0" smtClean="0"/>
                        <a:t>Вишегодишња</a:t>
                      </a:r>
                      <a:r>
                        <a:rPr lang="sr-Cyrl-RS" sz="1100" b="0" i="1" u="none" baseline="0" dirty="0" smtClean="0"/>
                        <a:t> ј зељаста биљка. Расте око 30цм. Лишће може и не мора бити нашарано пегама. Прекривено је длачицама. Цветови су љубичасти, како старе тако тамне, на врху биљке.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07.05.2021.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428_152733168.jpg"/>
          <p:cNvPicPr>
            <a:picLocks noChangeAspect="1"/>
          </p:cNvPicPr>
          <p:nvPr/>
        </p:nvPicPr>
        <p:blipFill>
          <a:blip r:embed="rId4" cstate="print"/>
          <a:srcRect l="12500" t="13541" r="25000" b="20833"/>
          <a:stretch>
            <a:fillRect/>
          </a:stretch>
        </p:blipFill>
        <p:spPr>
          <a:xfrm>
            <a:off x="5072066" y="0"/>
            <a:ext cx="4071934" cy="3357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10_174751625.jpg"/>
          <p:cNvPicPr>
            <a:picLocks noChangeAspect="1"/>
          </p:cNvPicPr>
          <p:nvPr/>
        </p:nvPicPr>
        <p:blipFill>
          <a:blip r:embed="rId3" cstate="print"/>
          <a:srcRect t="3296"/>
          <a:stretch>
            <a:fillRect/>
          </a:stretch>
        </p:blipFill>
        <p:spPr>
          <a:xfrm>
            <a:off x="0" y="0"/>
            <a:ext cx="9144000" cy="6429396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913120"/>
          <a:ext cx="9144000" cy="944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00364"/>
                <a:gridCol w="3714776"/>
                <a:gridCol w="2428860"/>
              </a:tblGrid>
              <a:tr h="285752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Чешљуга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Dipsacus fullonum</a:t>
                      </a:r>
                      <a:endParaRPr lang="sr-Latn-CS" sz="1400" b="0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Dipsacaceae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100" b="0" i="1" u="none" dirty="0" smtClean="0"/>
                        <a:t>Двогодишња је биљка са усправномбодљикавом стабљиком, разгранатом</a:t>
                      </a:r>
                      <a:r>
                        <a:rPr lang="sr-Cyrl-RS" sz="1100" b="0" i="1" u="none" baseline="0" dirty="0" smtClean="0"/>
                        <a:t> при врху. Листови су дуги до 30цм. Цветови су љубичасти (5-10цм).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28.04.2021.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428_154604292.jpg"/>
          <p:cNvPicPr>
            <a:picLocks noChangeAspect="1"/>
          </p:cNvPicPr>
          <p:nvPr/>
        </p:nvPicPr>
        <p:blipFill>
          <a:blip r:embed="rId4" cstate="print"/>
          <a:srcRect l="14844" t="2083" r="2344" b="6250"/>
          <a:stretch>
            <a:fillRect/>
          </a:stretch>
        </p:blipFill>
        <p:spPr>
          <a:xfrm>
            <a:off x="0" y="0"/>
            <a:ext cx="3357554" cy="278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01_142038042_edited[207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857892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14101"/>
          <a:ext cx="9144000" cy="11438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00364"/>
                <a:gridCol w="3857652"/>
                <a:gridCol w="2285984"/>
              </a:tblGrid>
              <a:tr h="336179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0" u="none" dirty="0" smtClean="0"/>
                        <a:t>  </a:t>
                      </a:r>
                      <a:r>
                        <a:rPr lang="sr-Cyrl-RS" sz="1400" b="0" i="1" u="none" dirty="0" smtClean="0"/>
                        <a:t>Птичје млеко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</a:t>
                      </a:r>
                      <a:r>
                        <a:rPr lang="sr-Cyrl-RS" sz="1400" b="1" i="0" u="none" dirty="0" smtClean="0"/>
                        <a:t>:</a:t>
                      </a:r>
                      <a:r>
                        <a:rPr lang="sr-Latn-RS" sz="1400" b="0" i="1" u="none" dirty="0" smtClean="0"/>
                        <a:t> Ornithogalum</a:t>
                      </a:r>
                      <a:r>
                        <a:rPr lang="sr-Latn-RS" sz="1400" b="0" i="1" u="none" baseline="0" dirty="0" smtClean="0"/>
                        <a:t> umbellatum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Asparagaceae</a:t>
                      </a:r>
                      <a:endParaRPr lang="sr-Latn-CS" sz="1400" b="1" i="0" u="sng" dirty="0"/>
                    </a:p>
                  </a:txBody>
                  <a:tcPr/>
                </a:tc>
              </a:tr>
              <a:tr h="806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baseline="0" dirty="0" smtClean="0"/>
                        <a:t> Обод шуме, Горње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Cyrl-RS" sz="1100" b="0" i="1" u="none" dirty="0" smtClean="0"/>
                        <a:t>Врсте овог рода су вишегодишње зељасте биљке</a:t>
                      </a:r>
                      <a:r>
                        <a:rPr lang="sr-Cyrl-RS" sz="1100" b="0" i="1" u="none" baseline="0" dirty="0" smtClean="0"/>
                        <a:t> с луковицама. Цветна стабљика је ваљкаста, без листова (листови се налазе приземно). Цветови су звездасто отворени, беле боје, градећи штитолику цваст.</a:t>
                      </a:r>
                      <a:endParaRPr lang="sr-Latn-CS" sz="11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23.04.2021.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01_173147667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57422"/>
                <a:gridCol w="4929222"/>
                <a:gridCol w="1857356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Бршљан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la-Latn" sz="1400" b="0" i="1" dirty="0" smtClean="0"/>
                        <a:t>Hedera helix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Araliaceae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200" i="1" dirty="0" smtClean="0"/>
                        <a:t>Корен је добро развијен, али се не пружа дубоко у подлогу. Стабло је снажно, високо, пење се уз биљку домаћина. Листови се користе у медицини.</a:t>
                      </a:r>
                      <a:endParaRPr lang="sr-Latn-CS" sz="1200" b="1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01.04.2021.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320_111244719_edi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143372" cy="3714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30_145931026.jpg"/>
          <p:cNvPicPr>
            <a:picLocks noChangeAspect="1"/>
          </p:cNvPicPr>
          <p:nvPr/>
        </p:nvPicPr>
        <p:blipFill>
          <a:blip r:embed="rId3" cstate="print"/>
          <a:srcRect t="11783"/>
          <a:stretch>
            <a:fillRect/>
          </a:stretch>
        </p:blipFill>
        <p:spPr>
          <a:xfrm>
            <a:off x="0" y="0"/>
            <a:ext cx="9144000" cy="5883536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30250"/>
          <a:ext cx="9144000" cy="10277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357718"/>
                <a:gridCol w="2000232"/>
              </a:tblGrid>
              <a:tr h="357190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Хмељ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Humulus lupulus</a:t>
                      </a:r>
                      <a:endParaRPr lang="sr-Latn-CS" sz="1400" b="0" i="1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CS" sz="1400" b="0" i="1" dirty="0" smtClean="0"/>
                        <a:t>Cannabaceae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dirty="0" smtClean="0"/>
                        <a:t> Обод</a:t>
                      </a:r>
                      <a:r>
                        <a:rPr lang="sr-Cyrl-RS" sz="1400" b="0" i="1" u="none" baseline="0" dirty="0" smtClean="0"/>
                        <a:t> шуме,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200" b="0" i="1" u="none" dirty="0" smtClean="0"/>
                        <a:t>Хмељ је дводома биљка пењачица. Пењењ се по грмљу и дрвећу. Изданци су једногодишњи. Листои су храпави. Цвет је црвене боје. Плод је у виду шишарки.</a:t>
                      </a:r>
                      <a:r>
                        <a:rPr lang="sr-Cyrl-RS" sz="1200" b="0" i="1" u="none" baseline="0" dirty="0" smtClean="0"/>
                        <a:t> Светложуте је боје.</a:t>
                      </a:r>
                      <a:endParaRPr lang="sr-Latn-CS" sz="12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18.04.2021.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14_152325759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572272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82640"/>
          <a:ext cx="9144000" cy="975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429156"/>
                <a:gridCol w="1928794"/>
              </a:tblGrid>
              <a:tr h="285752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Имела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Viscum album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CS" sz="1400" b="0" i="1" dirty="0" smtClean="0"/>
                        <a:t>Santalaceae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Црквена ливада, Горње Сухотно</a:t>
                      </a:r>
                      <a:endParaRPr lang="sr-Latn-CS" sz="1400" b="1" i="0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Cyrl-RS" sz="1200" b="0" i="1" u="none" dirty="0" smtClean="0"/>
                        <a:t>Имела је полупаразит који у виду грма расте на гранама домаћина(најчешће храста). Биљке су дводоме са ситним жућкастим цветовима и белим</a:t>
                      </a:r>
                      <a:r>
                        <a:rPr lang="sr-Cyrl-RS" sz="1200" b="0" i="1" u="none" baseline="0" dirty="0" smtClean="0"/>
                        <a:t> бобицама, као плодом.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14.05.2021.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28_154659423.jpg"/>
          <p:cNvPicPr>
            <a:picLocks noChangeAspect="1"/>
          </p:cNvPicPr>
          <p:nvPr/>
        </p:nvPicPr>
        <p:blipFill>
          <a:blip r:embed="rId3" cstate="print"/>
          <a:srcRect t="13542" b="12500"/>
          <a:stretch>
            <a:fillRect/>
          </a:stretch>
        </p:blipFill>
        <p:spPr>
          <a:xfrm>
            <a:off x="0" y="0"/>
            <a:ext cx="5357818" cy="5857892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5789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57422"/>
                <a:gridCol w="4714908"/>
                <a:gridCol w="207167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Клен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Acer campestre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Sapindaceae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100" b="0" i="1" u="none" dirty="0" smtClean="0"/>
                        <a:t>Клен или Кун је листопадно дрво рода јавора. </a:t>
                      </a:r>
                      <a:r>
                        <a:rPr lang="ru-RU" sz="1100" b="0" i="1" u="none" dirty="0" smtClean="0"/>
                        <a:t>Стабло достиже висину до 20 м и пречник до 80 цм и често је кривудаво. Кора је светла, сивосмеђа и ситно испуцала. Крошња је лоптастог облика. </a:t>
                      </a:r>
                      <a:endParaRPr lang="sr-Latn-CS" sz="11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28.04.2021.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428_154632258.jpg"/>
          <p:cNvPicPr>
            <a:picLocks noChangeAspect="1"/>
          </p:cNvPicPr>
          <p:nvPr/>
        </p:nvPicPr>
        <p:blipFill>
          <a:blip r:embed="rId4" cstate="print"/>
          <a:srcRect l="8593" t="20833" r="17187"/>
          <a:stretch>
            <a:fillRect/>
          </a:stretch>
        </p:blipFill>
        <p:spPr>
          <a:xfrm>
            <a:off x="4214810" y="0"/>
            <a:ext cx="4929190" cy="3943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07_125955824.jpg"/>
          <p:cNvPicPr>
            <a:picLocks noChangeAspect="1"/>
          </p:cNvPicPr>
          <p:nvPr/>
        </p:nvPicPr>
        <p:blipFill>
          <a:blip r:embed="rId3" cstate="print"/>
          <a:srcRect t="13541" b="7291"/>
          <a:stretch>
            <a:fillRect/>
          </a:stretch>
        </p:blipFill>
        <p:spPr>
          <a:xfrm>
            <a:off x="0" y="0"/>
            <a:ext cx="5572132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14612"/>
                <a:gridCol w="4643470"/>
                <a:gridCol w="1785918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Глог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Crataegus laevigata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Rosaceae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Горње</a:t>
                      </a:r>
                      <a:r>
                        <a:rPr lang="sr-Cyrl-RS" sz="1400" b="0" i="1" u="none" baseline="0" dirty="0" smtClean="0"/>
                        <a:t>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Latn-CS" sz="1200" b="0" i="1" u="none" dirty="0" smtClean="0"/>
                        <a:t>Drvo gloga (visine do 10 m) raste po živicama i šikarama. Cveta u maju i junu. Plod i koštunica su crvene boje. Plodovi su veličine od 0.5 - 1 cm i dozrevaju u kasnu jesen.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06.05.2021.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06_172818152.jpg"/>
          <p:cNvPicPr>
            <a:picLocks noChangeAspect="1"/>
          </p:cNvPicPr>
          <p:nvPr/>
        </p:nvPicPr>
        <p:blipFill>
          <a:blip r:embed="rId4" cstate="print"/>
          <a:srcRect l="24999" t="16666" r="10938" b="6250"/>
          <a:stretch>
            <a:fillRect/>
          </a:stretch>
        </p:blipFill>
        <p:spPr>
          <a:xfrm>
            <a:off x="4711009" y="0"/>
            <a:ext cx="4432991" cy="40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210507_132728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82640"/>
          <a:ext cx="9144000" cy="975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429156"/>
                <a:gridCol w="1928794"/>
              </a:tblGrid>
              <a:tr h="285752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Бела</a:t>
                      </a:r>
                      <a:r>
                        <a:rPr lang="sr-Cyrl-RS" sz="1400" b="0" i="1" u="none" baseline="0" dirty="0" smtClean="0"/>
                        <a:t> в</a:t>
                      </a:r>
                      <a:r>
                        <a:rPr lang="sr-Cyrl-RS" sz="1400" b="0" i="1" u="none" dirty="0" smtClean="0"/>
                        <a:t>рба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u="none" dirty="0" smtClean="0"/>
                        <a:t>Salix alba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Salicaceae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Обод шуме,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200" b="0" i="1" u="none" dirty="0" smtClean="0"/>
                        <a:t>Листопадно дрво, високо до 30 м са широком крошњом. Кора је смеђесива, избраздана. Врхови грана савијени су према доле. </a:t>
                      </a:r>
                      <a:endParaRPr lang="sr-Latn-CS" sz="12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28.04.2021.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IMG_20210507_132720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15_110041091_HDR.jpg"/>
          <p:cNvPicPr>
            <a:picLocks noChangeAspect="1"/>
          </p:cNvPicPr>
          <p:nvPr/>
        </p:nvPicPr>
        <p:blipFill>
          <a:blip r:embed="rId3" cstate="print"/>
          <a:srcRect t="4167" b="5208"/>
          <a:stretch>
            <a:fillRect/>
          </a:stretch>
        </p:blipFill>
        <p:spPr>
          <a:xfrm>
            <a:off x="1643042" y="0"/>
            <a:ext cx="5549179" cy="6143644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57892"/>
          <a:ext cx="9144000" cy="10001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57422"/>
                <a:gridCol w="4929222"/>
                <a:gridCol w="1857356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Дрен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Cornus mas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u="none" dirty="0" smtClean="0"/>
                        <a:t>Cornaceae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dirty="0" smtClean="0"/>
                        <a:t> Шума,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200" b="0" i="1" u="none" dirty="0" smtClean="0"/>
                        <a:t> Расте </a:t>
                      </a:r>
                      <a:r>
                        <a:rPr lang="ru-RU" sz="1200" b="0" i="1" u="none" dirty="0" smtClean="0"/>
                        <a:t>од 2 до преко 5 метара висине, са густом крошњом коју чине тамнобраон гранчице и зелено лишће. Корен је одлично развијен.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15.05.2021.</a:t>
                      </a:r>
                    </a:p>
                    <a:p>
                      <a:r>
                        <a:rPr lang="sr-Cyrl-RS" sz="1400" b="0" i="1" u="none" dirty="0" smtClean="0"/>
                        <a:t>(ЦВЕТ</a:t>
                      </a:r>
                      <a:r>
                        <a:rPr lang="sr-Cyrl-RS" sz="1400" b="0" i="1" u="none" baseline="0" dirty="0" smtClean="0"/>
                        <a:t> – 20.04.2021.)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15_110113169.jpg"/>
          <p:cNvPicPr>
            <a:picLocks noChangeAspect="1"/>
          </p:cNvPicPr>
          <p:nvPr/>
        </p:nvPicPr>
        <p:blipFill>
          <a:blip r:embed="rId4" cstate="print"/>
          <a:srcRect l="32812" t="12499" r="-782" b="11458"/>
          <a:stretch>
            <a:fillRect/>
          </a:stretch>
        </p:blipFill>
        <p:spPr>
          <a:xfrm>
            <a:off x="5429256" y="0"/>
            <a:ext cx="3714744" cy="3116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10320_143700306_HDR~2_edited.jpg"/>
          <p:cNvPicPr>
            <a:picLocks noChangeAspect="1"/>
          </p:cNvPicPr>
          <p:nvPr/>
        </p:nvPicPr>
        <p:blipFill>
          <a:blip r:embed="rId5" cstate="print"/>
          <a:srcRect l="11719" t="10718" r="13281" b="4942"/>
          <a:stretch>
            <a:fillRect/>
          </a:stretch>
        </p:blipFill>
        <p:spPr>
          <a:xfrm>
            <a:off x="0" y="3429000"/>
            <a:ext cx="3194159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14_152111305_HDR.jpg"/>
          <p:cNvPicPr>
            <a:picLocks noChangeAspect="1"/>
          </p:cNvPicPr>
          <p:nvPr/>
        </p:nvPicPr>
        <p:blipFill>
          <a:blip r:embed="rId3" cstate="print"/>
          <a:srcRect t="3125"/>
          <a:stretch>
            <a:fillRect/>
          </a:stretch>
        </p:blipFill>
        <p:spPr>
          <a:xfrm>
            <a:off x="0" y="0"/>
            <a:ext cx="9144000" cy="6715148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6035040"/>
          <a:ext cx="9144000" cy="8229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85984"/>
                <a:gridCol w="5000660"/>
                <a:gridCol w="1857356"/>
              </a:tblGrid>
              <a:tr h="243751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Цер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Quercus cerris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</a:t>
                      </a:r>
                      <a:r>
                        <a:rPr lang="sr-Cyrl-RS" sz="1400" b="1" i="0" u="none" dirty="0" smtClean="0"/>
                        <a:t>: </a:t>
                      </a:r>
                      <a:r>
                        <a:rPr lang="sr-Latn-CS" sz="1400" b="0" i="1" u="none" dirty="0" smtClean="0"/>
                        <a:t> 	Fagaceae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01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Црквена ливада, Г.Сухотно</a:t>
                      </a:r>
                      <a:endParaRPr lang="sr-Latn-CS" sz="1400" b="0" i="1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200" b="0" i="1" u="none" dirty="0" smtClean="0"/>
                        <a:t>Цер је високо листопадно дрво из рода храстова. Дуговечна је врста и достиже висину од 30-35м.</a:t>
                      </a:r>
                      <a:r>
                        <a:rPr lang="ru-RU" sz="1200" dirty="0" smtClean="0"/>
                        <a:t> Крошња је густа</a:t>
                      </a:r>
                      <a:r>
                        <a:rPr lang="ru-RU" sz="1200" baseline="0" dirty="0" smtClean="0"/>
                        <a:t> и</a:t>
                      </a:r>
                      <a:r>
                        <a:rPr lang="ru-RU" sz="1200" dirty="0" smtClean="0"/>
                        <a:t> тамна. </a:t>
                      </a:r>
                      <a:endParaRPr lang="sr-Latn-CS" sz="12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14.05.2021.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14_152332761_edi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3238491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210415_131554199_HDR.jpg"/>
          <p:cNvPicPr>
            <a:picLocks noChangeAspect="1"/>
          </p:cNvPicPr>
          <p:nvPr/>
        </p:nvPicPr>
        <p:blipFill>
          <a:blip r:embed="rId3" cstate="print"/>
          <a:srcRect l="3229" r="4111"/>
          <a:stretch>
            <a:fillRect/>
          </a:stretch>
        </p:blipFill>
        <p:spPr>
          <a:xfrm>
            <a:off x="4429124" y="0"/>
            <a:ext cx="4714876" cy="5500702"/>
          </a:xfrm>
          <a:prstGeom prst="rect">
            <a:avLst/>
          </a:prstGeom>
        </p:spPr>
      </p:pic>
      <p:pic>
        <p:nvPicPr>
          <p:cNvPr id="3" name="Picture 2" descr="IMG_20210506_172617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29124" cy="5500702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500703"/>
          <a:ext cx="9144000" cy="135729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71736"/>
                <a:gridCol w="4143404"/>
                <a:gridCol w="2428860"/>
              </a:tblGrid>
              <a:tr h="378027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RS" sz="1400" b="0" i="1" u="none" dirty="0" smtClean="0"/>
                        <a:t>Дивља</a:t>
                      </a:r>
                      <a:r>
                        <a:rPr lang="sr-Cyrl-RS" sz="1400" b="0" i="1" u="none" baseline="0" dirty="0" smtClean="0"/>
                        <a:t> јабука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la-Latn" sz="1400" b="0" i="1" dirty="0" smtClean="0"/>
                        <a:t>Malus sylvestris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Rosaceae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979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 Г.Сухотно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ru-RU" sz="1200" i="1" dirty="0" smtClean="0"/>
                        <a:t>Животни век дивље јабуке је од 80 до 100 година. Просечна висина јој је око 4 метра, а највише може достићи и до 10 метара. Јабучице су пуне калијума, магнезијума, гвожђа и бета каротина.</a:t>
                      </a:r>
                      <a:endParaRPr lang="sr-Latn-CS" sz="1200" b="1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</a:p>
                    <a:p>
                      <a:r>
                        <a:rPr lang="sr-Cyrl-RS" sz="1400" b="0" i="1" u="none" dirty="0" smtClean="0"/>
                        <a:t>ЦВЕТ</a:t>
                      </a:r>
                      <a:r>
                        <a:rPr lang="sr-Cyrl-RS" sz="1400" b="0" i="1" u="none" baseline="0" dirty="0" smtClean="0"/>
                        <a:t> –  15.04.2021.</a:t>
                      </a:r>
                    </a:p>
                    <a:p>
                      <a:r>
                        <a:rPr lang="sr-Cyrl-RS" sz="1400" b="0" i="1" u="none" baseline="0" dirty="0" smtClean="0"/>
                        <a:t>ЛИСТ – 06.05.2021.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IMG_20210415_131708072_HDR.jpg"/>
          <p:cNvPicPr>
            <a:picLocks noChangeAspect="1"/>
          </p:cNvPicPr>
          <p:nvPr/>
        </p:nvPicPr>
        <p:blipFill>
          <a:blip r:embed="rId5" cstate="print"/>
          <a:srcRect l="21875" t="28125" r="22656" b="21874"/>
          <a:stretch>
            <a:fillRect/>
          </a:stretch>
        </p:blipFill>
        <p:spPr>
          <a:xfrm>
            <a:off x="2536017" y="0"/>
            <a:ext cx="4071966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16_141727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6132483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0073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500594"/>
                <a:gridCol w="1857356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Дивља</a:t>
                      </a:r>
                      <a:r>
                        <a:rPr lang="sr-Cyrl-RS" sz="1400" b="0" i="1" u="none" baseline="0" dirty="0" smtClean="0"/>
                        <a:t> трешња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Cyrl-RS" sz="1400" b="1" i="0" u="sng" baseline="0" dirty="0" smtClean="0"/>
                        <a:t> </a:t>
                      </a:r>
                      <a:r>
                        <a:rPr lang="sr-Latn-CS" sz="1400" b="0" i="1" dirty="0" smtClean="0"/>
                        <a:t>Prunus avium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Rosaceae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Обод шуме, Г.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ru-RU" sz="1100" i="1" dirty="0" smtClean="0"/>
                        <a:t>Дивља трешња је листопадно дрво које расте на висини од 15 до 32 m, а има дебљину до 1,5 m у пречнику. Kора је глатка, пурпурно-смеђа са истакнутим хоризонталним сиво-смеђим лентицелама.</a:t>
                      </a:r>
                      <a:endParaRPr lang="sr-Latn-CS" sz="1100" b="1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02.04.2021.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402_171036982_HDR_edited.jpg"/>
          <p:cNvPicPr>
            <a:picLocks noChangeAspect="1"/>
          </p:cNvPicPr>
          <p:nvPr/>
        </p:nvPicPr>
        <p:blipFill>
          <a:blip r:embed="rId4" cstate="print"/>
          <a:srcRect l="12500" t="3958" r="17188" b="8963"/>
          <a:stretch>
            <a:fillRect/>
          </a:stretch>
        </p:blipFill>
        <p:spPr>
          <a:xfrm>
            <a:off x="3981014" y="0"/>
            <a:ext cx="5162986" cy="378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00364"/>
                <a:gridCol w="3714776"/>
                <a:gridCol w="242886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Љубичица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u="none" dirty="0" smtClean="0"/>
                        <a:t>Violaceae</a:t>
                      </a:r>
                      <a:endParaRPr lang="sr-Latn-CS" sz="1400" b="0" i="1" u="none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 Горње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200" b="0" i="1" u="none" dirty="0" smtClean="0"/>
                        <a:t> Стабло је полегло (5-10цм). Листови су срцоликог</a:t>
                      </a:r>
                      <a:r>
                        <a:rPr lang="sr-Cyrl-RS" sz="1200" b="0" i="1" u="none" baseline="0" dirty="0" smtClean="0"/>
                        <a:t> облика. Светови имају 5 латица, разних боја (од љубичасте до беле).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Latn-RS" sz="1400" b="0" i="1" u="none" dirty="0" smtClean="0"/>
                        <a:t> 02.04.2021.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IMG_20210319_135701548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43570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10319_140822430_edi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2071678"/>
            <a:ext cx="5429256" cy="382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Хвала на пажњи!</a:t>
            </a:r>
            <a:endParaRPr lang="sr-Latn-CS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23_150018275[26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913120"/>
          <a:ext cx="9144000" cy="944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85984"/>
                <a:gridCol w="4786346"/>
                <a:gridCol w="2071670"/>
              </a:tblGrid>
              <a:tr h="296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CS" sz="1400" b="0" i="1" dirty="0" smtClean="0"/>
                        <a:t>Руса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dirty="0" smtClean="0"/>
                        <a:t>Chelidonium majus</a:t>
                      </a:r>
                      <a:endParaRPr lang="sr-Latn-CS" sz="1400" b="0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Papaveraceae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Cyrl-RS" sz="1400" b="0" i="1" u="none" dirty="0" smtClean="0"/>
                        <a:t>Горње 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100" b="0" i="1" u="none" dirty="0" smtClean="0"/>
                        <a:t>Лишавица,</a:t>
                      </a:r>
                      <a:r>
                        <a:rPr lang="sr-Cyrl-RS" sz="1100" b="0" i="1" u="none" baseline="0" dirty="0" smtClean="0"/>
                        <a:t> Змијино млеко, Ластина трава – биљка разгранатог корена, крупних листова и малих цветова жуте боје. Садржи отрован сок наранџасте боје као и велики број алкалоида сличних опијуму мака.</a:t>
                      </a:r>
                      <a:endParaRPr lang="sr-Latn-CS" sz="11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25.04.2021.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501_12401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072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97684"/>
          <a:ext cx="9144000" cy="10603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00298"/>
                <a:gridCol w="4572032"/>
                <a:gridCol w="2071670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Cyrl-RS" sz="1400" b="0" i="1" u="none" dirty="0" smtClean="0"/>
                        <a:t> Булка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la-Latn" sz="1400" b="0" i="1" dirty="0" smtClean="0"/>
                        <a:t>Papaver rhoeas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Papaveraceae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Cyrl-RS" sz="1110" b="0" i="1" u="none" dirty="0" smtClean="0"/>
                        <a:t>Булка(дивљи мак) –</a:t>
                      </a:r>
                      <a:r>
                        <a:rPr lang="sr-Cyrl-RS" sz="1110" b="0" i="1" u="none" baseline="0" dirty="0" smtClean="0"/>
                        <a:t> једногодишнја биљка високог једноставног стабла покрицено ситним длачицама. Цветови до 10цм црвене или беле боје. Латице се користе за чај, а семе као зачин.</a:t>
                      </a:r>
                      <a:endParaRPr lang="sr-Latn-CS" sz="111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01.05.2021.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IMG_20210501_124015041.jpg"/>
          <p:cNvPicPr>
            <a:picLocks noChangeAspect="1"/>
          </p:cNvPicPr>
          <p:nvPr/>
        </p:nvPicPr>
        <p:blipFill>
          <a:blip r:embed="rId4" cstate="print"/>
          <a:srcRect l="19697" t="11538" r="22727" b="23077"/>
          <a:stretch>
            <a:fillRect/>
          </a:stretch>
        </p:blipFill>
        <p:spPr>
          <a:xfrm>
            <a:off x="0" y="1509103"/>
            <a:ext cx="4357718" cy="3839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00298"/>
                <a:gridCol w="4286280"/>
                <a:gridCol w="2357422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</a:t>
                      </a:r>
                      <a:r>
                        <a:rPr lang="sr-Cyrl-RS" sz="1400" b="1" i="1" u="sng" dirty="0" smtClean="0"/>
                        <a:t>:</a:t>
                      </a:r>
                      <a:r>
                        <a:rPr lang="sr-Cyrl-RS" sz="1400" b="0" i="1" u="none" dirty="0" smtClean="0"/>
                        <a:t> Млађа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dirty="0" smtClean="0"/>
                        <a:t>Corydalis cava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CS" sz="1400" b="0" i="1" dirty="0" smtClean="0"/>
                        <a:t>Papaveraceae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Г.</a:t>
                      </a:r>
                      <a:r>
                        <a:rPr lang="sr-Cyrl-RS" sz="1400" b="0" i="1" u="none" baseline="0" dirty="0" smtClean="0"/>
                        <a:t>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1" i="0" u="sng" baseline="0" dirty="0" smtClean="0"/>
                        <a:t> </a:t>
                      </a:r>
                      <a:r>
                        <a:rPr lang="sr-Cyrl-RS" sz="1200" b="0" i="0" u="none" baseline="0" dirty="0" smtClean="0"/>
                        <a:t>Млађа </a:t>
                      </a:r>
                      <a:r>
                        <a:rPr lang="sr-Latn-CS" sz="1200" b="0" i="0" u="none" dirty="0" smtClean="0"/>
                        <a:t>расте</a:t>
                      </a:r>
                      <a:r>
                        <a:rPr lang="sr-Latn-CS" sz="1200" b="0" i="0" dirty="0" smtClean="0"/>
                        <a:t> 15 </a:t>
                      </a:r>
                      <a:r>
                        <a:rPr lang="sr-Cyrl-RS" sz="1200" b="0" i="0" dirty="0" smtClean="0"/>
                        <a:t>-</a:t>
                      </a:r>
                      <a:r>
                        <a:rPr lang="sr-Latn-CS" sz="1200" b="0" i="0" dirty="0" smtClean="0"/>
                        <a:t> 30 цм</a:t>
                      </a:r>
                      <a:r>
                        <a:rPr lang="sr-Cyrl-RS" sz="1200" b="0" i="0" dirty="0" smtClean="0"/>
                        <a:t>,</a:t>
                      </a:r>
                      <a:r>
                        <a:rPr lang="sr-Latn-CS" sz="1200" b="0" i="0" dirty="0" smtClean="0"/>
                        <a:t> пролећна </a:t>
                      </a:r>
                      <a:r>
                        <a:rPr lang="sr-Cyrl-RS" sz="1200" b="0" i="0" dirty="0" smtClean="0"/>
                        <a:t>је цветница.</a:t>
                      </a:r>
                      <a:r>
                        <a:rPr lang="sr-Cyrl-RS" sz="1200" b="0" i="0" baseline="0" dirty="0" smtClean="0"/>
                        <a:t> </a:t>
                      </a:r>
                      <a:r>
                        <a:rPr lang="sr-Cyrl-RS" sz="1200" i="0" dirty="0" smtClean="0"/>
                        <a:t>Цветови </a:t>
                      </a:r>
                      <a:r>
                        <a:rPr lang="sr-Latn-CS" sz="1200" i="0" dirty="0" smtClean="0"/>
                        <a:t>се појављуј</a:t>
                      </a:r>
                      <a:r>
                        <a:rPr lang="sr-Cyrl-RS" sz="1200" i="0" dirty="0" smtClean="0"/>
                        <a:t>у</a:t>
                      </a:r>
                      <a:r>
                        <a:rPr lang="sr-Latn-CS" sz="1200" i="0" dirty="0" smtClean="0"/>
                        <a:t> у пролеће. </a:t>
                      </a:r>
                      <a:r>
                        <a:rPr lang="sr-Cyrl-RS" sz="1200" i="0" dirty="0" smtClean="0"/>
                        <a:t>Могу</a:t>
                      </a:r>
                      <a:r>
                        <a:rPr lang="sr-Latn-CS" sz="1200" i="0" dirty="0" smtClean="0"/>
                        <a:t> бити љубичаст</a:t>
                      </a:r>
                      <a:r>
                        <a:rPr lang="sr-Cyrl-RS" sz="1200" i="0" dirty="0" smtClean="0"/>
                        <a:t>е</a:t>
                      </a:r>
                      <a:r>
                        <a:rPr lang="sr-Latn-CS" sz="1200" i="0" dirty="0" smtClean="0"/>
                        <a:t>, црвен</a:t>
                      </a:r>
                      <a:r>
                        <a:rPr lang="sr-Cyrl-RS" sz="1200" i="0" dirty="0" smtClean="0"/>
                        <a:t>е</a:t>
                      </a:r>
                      <a:r>
                        <a:rPr lang="sr-Latn-CS" sz="1200" i="0" dirty="0" smtClean="0"/>
                        <a:t> или бел</a:t>
                      </a:r>
                      <a:r>
                        <a:rPr lang="sr-Cyrl-RS" sz="1200" i="0" dirty="0" smtClean="0"/>
                        <a:t>е</a:t>
                      </a:r>
                      <a:r>
                        <a:rPr lang="sr-Cyrl-RS" sz="1200" i="0" baseline="0" dirty="0" smtClean="0"/>
                        <a:t> боје.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400" b="0" i="1" u="none" dirty="0" smtClean="0"/>
                        <a:t> 05.04.2021.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IMG_20210401_171652715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071678"/>
            <a:ext cx="5429256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210320_144456834_edi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1500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320_105932185_edited[20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9144000" cy="5214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573492"/>
          <a:ext cx="9144000" cy="12845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00298"/>
                <a:gridCol w="4429156"/>
                <a:gridCol w="2214546"/>
              </a:tblGrid>
              <a:tr h="4767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Златица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Latn-RS" sz="1400" b="0" i="1" u="none" dirty="0" smtClean="0"/>
                        <a:t>Ranunulus</a:t>
                      </a:r>
                      <a:r>
                        <a:rPr lang="sr-Latn-RS" sz="1400" b="0" i="1" u="none" baseline="0" dirty="0" smtClean="0"/>
                        <a:t> ficaria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Ranunculaceae </a:t>
                      </a:r>
                    </a:p>
                  </a:txBody>
                  <a:tcPr/>
                </a:tc>
              </a:tr>
              <a:tr h="666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Ливада,</a:t>
                      </a:r>
                      <a:r>
                        <a:rPr lang="sr-Cyrl-RS" sz="1400" b="0" i="1" u="none" baseline="0" dirty="0" smtClean="0"/>
                        <a:t>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Latn-RS" sz="1400" b="1" i="0" u="sng" baseline="0" dirty="0" smtClean="0"/>
                        <a:t> </a:t>
                      </a:r>
                      <a:r>
                        <a:rPr lang="sr-Cyrl-RS" sz="1100" b="0" i="1" u="none" baseline="0" dirty="0" smtClean="0"/>
                        <a:t>Ледињак или златица – трајна зељаста биљка. Нараста до 30 цм. Корен је задебљао и кратак. Листови су срцоликог облика, обично прошарани разним нијансама зелене боје. Има појединачне цветове жуте боје, отворене у сунчаним периодима.</a:t>
                      </a:r>
                      <a:endParaRPr lang="sr-Latn-CS" sz="11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Latn-RS" sz="1400" b="1" i="0" u="sng" dirty="0" smtClean="0"/>
                        <a:t> </a:t>
                      </a:r>
                      <a:r>
                        <a:rPr lang="sr-Latn-RS" sz="1400" b="0" i="1" u="none" dirty="0" smtClean="0"/>
                        <a:t>10.04.2021.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430_151718233[19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800732"/>
          <a:ext cx="9144000" cy="1057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50"/>
                <a:gridCol w="4572032"/>
                <a:gridCol w="1785918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</a:t>
                      </a:r>
                      <a:r>
                        <a:rPr lang="sr-Latn-RS" sz="1400" b="0" i="1" u="none" dirty="0" smtClean="0"/>
                        <a:t> </a:t>
                      </a:r>
                      <a:r>
                        <a:rPr lang="sr-Cyrl-RS" sz="1400" b="0" i="1" u="none" dirty="0" smtClean="0"/>
                        <a:t>Козлац</a:t>
                      </a:r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la-Latn" sz="1400" b="0" i="1" dirty="0" smtClean="0"/>
                        <a:t>Arum maculatum</a:t>
                      </a:r>
                      <a:endParaRPr lang="sr-Latn-CS" sz="1400" b="0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Фамилија:</a:t>
                      </a:r>
                      <a:r>
                        <a:rPr lang="sr-Latn-RS" sz="1400" b="0" i="1" u="none" dirty="0" smtClean="0"/>
                        <a:t> </a:t>
                      </a:r>
                      <a:r>
                        <a:rPr lang="sr-Latn-CS" sz="1400" b="0" i="1" dirty="0" smtClean="0"/>
                        <a:t>Araceae</a:t>
                      </a:r>
                      <a:endParaRPr lang="sr-Latn-CS" sz="1400" b="0" i="1" u="sng" dirty="0"/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 </a:t>
                      </a:r>
                      <a:r>
                        <a:rPr lang="sr-Cyrl-RS" sz="1400" b="0" i="1" u="none" dirty="0" smtClean="0"/>
                        <a:t>Шума, Г. Сухотно</a:t>
                      </a:r>
                      <a:endParaRPr lang="sr-Latn-CS" sz="1400" b="0" i="1" u="none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 </a:t>
                      </a:r>
                      <a:r>
                        <a:rPr lang="sr-Cyrl-RS" sz="1100" b="0" i="1" u="none" dirty="0" smtClean="0"/>
                        <a:t>Биљка образује ризоме.</a:t>
                      </a:r>
                      <a:r>
                        <a:rPr lang="sr-Cyrl-RS" sz="1100" b="0" i="1" u="none" baseline="0" dirty="0" smtClean="0"/>
                        <a:t> Надземни део биљке висок је до 40цм. Има листове копљастог облика. Цвет је заштићен пиперком у облику фишека. Има мирис трулог меса, што привлачи инсекте.</a:t>
                      </a:r>
                      <a:endParaRPr lang="sr-Latn-CS" sz="11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 </a:t>
                      </a:r>
                      <a:r>
                        <a:rPr lang="sr-Cyrl-RS" sz="1400" b="0" i="1" u="none" dirty="0" smtClean="0"/>
                        <a:t>30.04.2021.</a:t>
                      </a:r>
                      <a:endParaRPr lang="sr-Latn-CS" sz="1400" b="0" i="1" u="non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320_143722671_edi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215082"/>
          </a:xfrm>
          <a:prstGeom prst="rect">
            <a:avLst/>
          </a:prstGeom>
        </p:spPr>
      </p:pic>
      <p:graphicFrame>
        <p:nvGraphicFramePr>
          <p:cNvPr id="5" name="Picture Placeholder 4"/>
          <p:cNvGraphicFramePr>
            <a:graphicFrameLocks noGrp="1"/>
          </p:cNvGraphicFramePr>
          <p:nvPr>
            <p:ph type="pic" idx="1"/>
          </p:nvPr>
        </p:nvGraphicFramePr>
        <p:xfrm>
          <a:off x="0" y="5770252"/>
          <a:ext cx="9144000" cy="108774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28860"/>
                <a:gridCol w="4357718"/>
                <a:gridCol w="2357422"/>
              </a:tblGrid>
              <a:tr h="417188"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Назив: </a:t>
                      </a:r>
                      <a:r>
                        <a:rPr lang="sr-Cyrl-RS" sz="1400" b="0" i="1" u="none" dirty="0" smtClean="0"/>
                        <a:t>Никсица</a:t>
                      </a:r>
                      <a:endParaRPr lang="sr-Latn-CS" sz="1400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Латински назив: </a:t>
                      </a:r>
                      <a:r>
                        <a:rPr lang="sr-Latn-CS" sz="1400" b="0" i="1" dirty="0" smtClean="0"/>
                        <a:t>Scilla bifolia</a:t>
                      </a:r>
                      <a:endParaRPr lang="sr-Latn-CS" sz="1400" b="0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Фамилија: </a:t>
                      </a:r>
                      <a:r>
                        <a:rPr lang="sr-Latn-CS" sz="1400" b="0" i="1" dirty="0" smtClean="0"/>
                        <a:t>Hyacinthaceae</a:t>
                      </a:r>
                    </a:p>
                  </a:txBody>
                  <a:tcPr/>
                </a:tc>
              </a:tr>
              <a:tr h="582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i="0" u="sng" dirty="0" smtClean="0"/>
                        <a:t>Локација:</a:t>
                      </a:r>
                      <a:r>
                        <a:rPr lang="sr-Cyrl-RS" sz="1400" b="0" i="1" u="none" dirty="0" smtClean="0"/>
                        <a:t> Шума,</a:t>
                      </a:r>
                      <a:r>
                        <a:rPr lang="sr-Cyrl-RS" sz="1400" b="0" i="1" u="none" baseline="0" dirty="0" smtClean="0"/>
                        <a:t> Г.Сухотно</a:t>
                      </a:r>
                      <a:endParaRPr lang="sr-Latn-CS" sz="1400" b="1" i="0" u="sng" dirty="0" smtClean="0"/>
                    </a:p>
                    <a:p>
                      <a:endParaRPr lang="sr-Latn-CS" sz="14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Опис:</a:t>
                      </a:r>
                      <a:r>
                        <a:rPr lang="sr-Cyrl-RS" sz="1400" b="0" i="1" u="none" dirty="0" smtClean="0"/>
                        <a:t> </a:t>
                      </a:r>
                      <a:r>
                        <a:rPr lang="sr-Cyrl-RS" sz="1200" b="0" i="1" u="none" dirty="0" smtClean="0"/>
                        <a:t>Вишегодишња биљка са скоро</a:t>
                      </a:r>
                      <a:r>
                        <a:rPr lang="sr-Cyrl-RS" sz="1200" b="0" i="1" u="none" baseline="0" dirty="0" smtClean="0"/>
                        <a:t> лоптастим луковицама. Стабљика најчешће једна са цветовима који фотмирају гроздасту цваст.</a:t>
                      </a:r>
                      <a:endParaRPr lang="sr-Latn-CS" sz="1200" b="1" i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400" b="1" i="0" u="sng" dirty="0" smtClean="0"/>
                        <a:t>Датум:</a:t>
                      </a:r>
                      <a:r>
                        <a:rPr lang="sr-Cyrl-RS" sz="1100" b="0" i="1" u="none" dirty="0" smtClean="0"/>
                        <a:t> </a:t>
                      </a:r>
                      <a:r>
                        <a:rPr lang="sr-Cyrl-RS" sz="1400" b="0" i="1" u="none" dirty="0" smtClean="0"/>
                        <a:t>20.03.2021.</a:t>
                      </a:r>
                      <a:endParaRPr lang="sr-Latn-CS" sz="1400" b="1" i="0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1555</Words>
  <Application>Microsoft Office PowerPoint</Application>
  <PresentationFormat>On-screen Show (4:3)</PresentationFormat>
  <Paragraphs>176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Дигитални хербаријум мог завичаја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Vinka Nedeljkovic</dc:creator>
  <cp:lastModifiedBy>Vinka Nedeljkovic</cp:lastModifiedBy>
  <cp:revision>55</cp:revision>
  <dcterms:created xsi:type="dcterms:W3CDTF">2021-03-20T19:39:12Z</dcterms:created>
  <dcterms:modified xsi:type="dcterms:W3CDTF">2021-05-24T17:34:55Z</dcterms:modified>
</cp:coreProperties>
</file>