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  <p:sldId id="269" r:id="rId16"/>
    <p:sldId id="270" r:id="rId17"/>
    <p:sldId id="271" r:id="rId18"/>
    <p:sldId id="272" r:id="rId19"/>
    <p:sldId id="273" r:id="rId20"/>
    <p:sldId id="276" r:id="rId21"/>
    <p:sldId id="274" r:id="rId22"/>
    <p:sldId id="277" r:id="rId23"/>
    <p:sldId id="278" r:id="rId24"/>
    <p:sldId id="275" r:id="rId25"/>
    <p:sldId id="279" r:id="rId26"/>
    <p:sldId id="280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sr-Latn-R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vertikalni tekst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sadržaj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  <a:endParaRPr lang="sr-Latn-R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sadržaj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  <a:endParaRPr lang="sr-Latn-RS"/>
          </a:p>
        </p:txBody>
      </p:sp>
      <p:sp>
        <p:nvSpPr>
          <p:cNvPr id="4" name="Čuvar mesta za sadržaj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5" name="Čuvar mesta za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  <a:endParaRPr lang="sr-Latn-RS"/>
          </a:p>
        </p:txBody>
      </p:sp>
      <p:sp>
        <p:nvSpPr>
          <p:cNvPr id="6" name="Čuvar mesta za sadržaj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7" name="Čuvar mesta za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8" name="Čuvar mesta za podnožj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Čuvar mesta za broj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4" name="Čuvar mesta za podnožj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Čuvar mesta za broj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3" name="Čuvar mesta za podnožj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Čuvar mesta za broj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sadržaj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  <a:endParaRPr lang="sr-Latn-R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sli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Čuvar mesta za tekst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  <a:endParaRPr lang="sr-Latn-RS"/>
          </a:p>
        </p:txBody>
      </p:sp>
      <p:sp>
        <p:nvSpPr>
          <p:cNvPr id="5" name="Čuvar mesta za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6" name="Čuvar mesta za podnožj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Čuvar mesta za broj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sr-Latn-RS"/>
          </a:p>
        </p:txBody>
      </p:sp>
      <p:sp>
        <p:nvSpPr>
          <p:cNvPr id="3" name="Čuvar mesta za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  <a:endParaRPr lang="sr-Latn-RS"/>
          </a:p>
          <a:p>
            <a:pPr lvl="1"/>
            <a:r>
              <a:rPr lang="sr-Latn-RS"/>
              <a:t>Drugi nivo</a:t>
            </a:r>
            <a:endParaRPr lang="sr-Latn-RS"/>
          </a:p>
          <a:p>
            <a:pPr lvl="2"/>
            <a:r>
              <a:rPr lang="sr-Latn-RS"/>
              <a:t>Treći nivo</a:t>
            </a:r>
            <a:endParaRPr lang="sr-Latn-RS"/>
          </a:p>
          <a:p>
            <a:pPr lvl="3"/>
            <a:r>
              <a:rPr lang="sr-Latn-RS"/>
              <a:t>Četvrti nivo</a:t>
            </a:r>
            <a:endParaRPr lang="sr-Latn-RS"/>
          </a:p>
          <a:p>
            <a:pPr lvl="4"/>
            <a:r>
              <a:rPr lang="sr-Latn-RS"/>
              <a:t>Peti nivo</a:t>
            </a:r>
            <a:endParaRPr lang="sr-Latn-RS"/>
          </a:p>
        </p:txBody>
      </p:sp>
      <p:sp>
        <p:nvSpPr>
          <p:cNvPr id="4" name="Čuvar mesta za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012CC-68C4-224D-9F4F-F95477135CD0}" type="datetimeFigureOut">
              <a:rPr lang="sr-Latn-RS"/>
            </a:fld>
            <a:endParaRPr lang="sr-Latn-RS"/>
          </a:p>
        </p:txBody>
      </p:sp>
      <p:sp>
        <p:nvSpPr>
          <p:cNvPr id="5" name="Čuvar mesta za podnožj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Čuvar mesta za broj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B218C-F5B0-5A47-BB0F-600A85102F5D}" type="slidenum">
              <a:rPr lang="sr-Latn-RS"/>
            </a:fld>
            <a:endParaRPr 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4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3009900" y="1574800"/>
            <a:ext cx="6172200" cy="4873625"/>
          </a:xfrm>
        </p:spPr>
      </p:pic>
      <p:sp>
        <p:nvSpPr>
          <p:cNvPr id="3" name="Podnaslov 2"/>
          <p:cNvSpPr>
            <a:spLocks noGrp="1"/>
          </p:cNvSpPr>
          <p:nvPr>
            <p:ph type="body" sz="half" idx="2"/>
          </p:nvPr>
        </p:nvSpPr>
        <p:spPr>
          <a:xfrm>
            <a:off x="4366450" y="304085"/>
            <a:ext cx="3932237" cy="1507284"/>
          </a:xfrm>
        </p:spPr>
        <p:txBody>
          <a:bodyPr>
            <a:normAutofit/>
          </a:bodyPr>
          <a:lstStyle/>
          <a:p>
            <a:r>
              <a:rPr lang="sr-Latn-RS" sz="4000" b="1">
                <a:solidFill>
                  <a:srgbClr val="00B0F0"/>
                </a:solidFill>
              </a:rPr>
              <a:t>   DIGITALNI HERBARIJUM</a:t>
            </a:r>
            <a:endParaRPr lang="sr-Latn-RS" sz="4000" b="1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75475" y="4897126"/>
            <a:ext cx="4090801" cy="1639639"/>
          </a:xfrm>
        </p:spPr>
        <p:txBody>
          <a:bodyPr/>
          <a:lstStyle/>
          <a:p>
            <a:r>
              <a:rPr lang="sr-Latn-RS" b="1"/>
              <a:t>            Leska</a:t>
            </a:r>
            <a:br>
              <a:rPr lang="sr-Latn-RS" b="1"/>
            </a:br>
            <a:r>
              <a:rPr lang="sr-Latn-RS" b="1"/>
              <a:t>Mesto Lipovac šuma</a:t>
            </a:r>
            <a:endParaRPr lang="sr-Latn-RS" b="1"/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989200" y="560294"/>
            <a:ext cx="10191780" cy="4873625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612" y="606612"/>
            <a:ext cx="3932237" cy="3203388"/>
          </a:xfrm>
        </p:spPr>
        <p:txBody>
          <a:bodyPr/>
          <a:lstStyle/>
          <a:p>
            <a:r>
              <a:rPr lang="sr-Latn-RS" b="1">
                <a:solidFill>
                  <a:schemeClr val="accent4"/>
                </a:solidFill>
              </a:rPr>
              <a:t>        Jagorčevina</a:t>
            </a:r>
            <a:br>
              <a:rPr lang="sr-Latn-RS" b="1">
                <a:solidFill>
                  <a:schemeClr val="accent4"/>
                </a:solidFill>
              </a:rPr>
            </a:br>
            <a:r>
              <a:rPr lang="sr-Latn-RS" b="1">
                <a:solidFill>
                  <a:schemeClr val="accent4"/>
                </a:solidFill>
              </a:rPr>
              <a:t>Mesto Lipovac bašta</a:t>
            </a:r>
            <a:endParaRPr lang="sr-Latn-RS" b="1">
              <a:solidFill>
                <a:schemeClr val="accent4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3" b="19553"/>
          <a:stretch>
            <a:fillRect/>
          </a:stretch>
        </p:blipFill>
        <p:spPr>
          <a:xfrm>
            <a:off x="4934168" y="962523"/>
            <a:ext cx="6172200" cy="48736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H="1" flipV="1">
            <a:off x="8357906" y="2744196"/>
            <a:ext cx="3196604" cy="1190314"/>
          </a:xfrm>
        </p:spPr>
        <p:txBody>
          <a:bodyPr>
            <a:normAutofit fontScale="90000"/>
          </a:bodyPr>
          <a:lstStyle/>
          <a:p>
            <a:r>
              <a:rPr lang="sr-Latn-RS" b="1">
                <a:solidFill>
                  <a:schemeClr val="accent6">
                    <a:lumMod val="60000"/>
                    <a:lumOff val="40000"/>
                  </a:schemeClr>
                </a:solidFill>
              </a:rPr>
              <a:t>Narcis</a:t>
            </a:r>
            <a:br>
              <a:rPr lang="sr-Latn-RS" b="1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sr-Latn-RS" b="1">
                <a:solidFill>
                  <a:schemeClr val="accent6">
                    <a:lumMod val="60000"/>
                    <a:lumOff val="40000"/>
                  </a:schemeClr>
                </a:solidFill>
              </a:rPr>
              <a:t>Mesto Lipovac bašta</a:t>
            </a:r>
            <a:endParaRPr lang="sr-Latn-RS" b="1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3" b="14253"/>
          <a:stretch>
            <a:fillRect/>
          </a:stretch>
        </p:blipFill>
        <p:spPr>
          <a:xfrm>
            <a:off x="1685925" y="1099484"/>
            <a:ext cx="6172200" cy="48736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71457" y="-388346"/>
            <a:ext cx="4249084" cy="1600200"/>
          </a:xfrm>
        </p:spPr>
        <p:txBody>
          <a:bodyPr/>
          <a:lstStyle/>
          <a:p>
            <a:r>
              <a:rPr lang="sr-Latn-RS" b="1">
                <a:solidFill>
                  <a:srgbClr val="7030A0"/>
                </a:solidFill>
              </a:rPr>
              <a:t>            Perunika </a:t>
            </a:r>
            <a:br>
              <a:rPr lang="sr-Latn-RS" b="1">
                <a:solidFill>
                  <a:srgbClr val="7030A0"/>
                </a:solidFill>
              </a:rPr>
            </a:br>
            <a:r>
              <a:rPr lang="sr-Latn-RS" b="1">
                <a:solidFill>
                  <a:srgbClr val="7030A0"/>
                </a:solidFill>
              </a:rPr>
              <a:t>Mesto Lipovac bašta</a:t>
            </a:r>
            <a:endParaRPr lang="sr-Latn-RS" b="1">
              <a:solidFill>
                <a:srgbClr val="7030A0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2068108" y="1360954"/>
            <a:ext cx="8055783" cy="48736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8371" y="2554193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chemeClr val="accent6">
                    <a:lumMod val="75000"/>
                  </a:schemeClr>
                </a:solidFill>
              </a:rPr>
              <a:t>               Bor</a:t>
            </a:r>
            <a:br>
              <a:rPr lang="sr-Latn-RS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sr-Latn-RS" b="1">
                <a:solidFill>
                  <a:schemeClr val="accent6">
                    <a:lumMod val="75000"/>
                  </a:schemeClr>
                </a:solidFill>
              </a:rPr>
              <a:t>Mesto Lipovac šuma</a:t>
            </a:r>
            <a:endParaRPr lang="sr-Latn-RS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 b="20394"/>
          <a:stretch>
            <a:fillRect/>
          </a:stretch>
        </p:blipFill>
        <p:spPr>
          <a:xfrm>
            <a:off x="4078941" y="1104245"/>
            <a:ext cx="7694800" cy="4873625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88220" y="2342527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chemeClr val="accent4">
                    <a:lumMod val="75000"/>
                  </a:schemeClr>
                </a:solidFill>
              </a:rPr>
              <a:t>Šeboj</a:t>
            </a:r>
            <a:br>
              <a:rPr lang="sr-Latn-RS" b="1">
                <a:solidFill>
                  <a:schemeClr val="accent4">
                    <a:lumMod val="75000"/>
                  </a:schemeClr>
                </a:solidFill>
              </a:rPr>
            </a:br>
            <a:r>
              <a:rPr lang="sr-Latn-RS" b="1">
                <a:solidFill>
                  <a:schemeClr val="accent4">
                    <a:lumMod val="75000"/>
                  </a:schemeClr>
                </a:solidFill>
              </a:rPr>
              <a:t>Mesto Lipovac bašta</a:t>
            </a:r>
            <a:endParaRPr lang="sr-Latn-RS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0" b="11360"/>
          <a:stretch>
            <a:fillRect/>
          </a:stretch>
        </p:blipFill>
        <p:spPr>
          <a:xfrm>
            <a:off x="1115453" y="1087033"/>
            <a:ext cx="6172200" cy="48736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29881" y="-426819"/>
            <a:ext cx="3932237" cy="1600200"/>
          </a:xfrm>
        </p:spPr>
        <p:txBody>
          <a:bodyPr/>
          <a:lstStyle/>
          <a:p>
            <a:r>
              <a:rPr lang="sr-Latn-RS" b="1"/>
              <a:t>          Ruzmarin</a:t>
            </a:r>
            <a:br>
              <a:rPr lang="sr-Latn-RS" b="1"/>
            </a:br>
            <a:r>
              <a:rPr lang="sr-Latn-RS" b="1"/>
              <a:t>Mesto Lipovac bašta</a:t>
            </a:r>
            <a:endParaRPr lang="sr-Latn-RS" b="1"/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2541244" y="1360145"/>
            <a:ext cx="7109510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2782141" y="8033870"/>
            <a:ext cx="3932237" cy="3811588"/>
          </a:xfrm>
        </p:spPr>
        <p:txBody>
          <a:bodyPr/>
          <a:lstStyle/>
          <a:p>
            <a:endParaRPr lang="sr-Latn-R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701968" y="2813923"/>
            <a:ext cx="4490089" cy="1431862"/>
          </a:xfrm>
        </p:spPr>
        <p:txBody>
          <a:bodyPr/>
          <a:lstStyle/>
          <a:p>
            <a:r>
              <a:rPr lang="sr-Latn-RS" b="1">
                <a:solidFill>
                  <a:schemeClr val="accent6"/>
                </a:solidFill>
              </a:rPr>
              <a:t>             Božur</a:t>
            </a:r>
            <a:br>
              <a:rPr lang="sr-Latn-RS" b="1">
                <a:solidFill>
                  <a:schemeClr val="accent6"/>
                </a:solidFill>
              </a:rPr>
            </a:br>
            <a:r>
              <a:rPr lang="sr-Latn-RS" b="1">
                <a:solidFill>
                  <a:schemeClr val="accent6"/>
                </a:solidFill>
              </a:rPr>
              <a:t>Mesto Lipovac bašta</a:t>
            </a:r>
            <a:endParaRPr lang="sr-Latn-RS" b="1">
              <a:solidFill>
                <a:schemeClr val="accent6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498384" y="992187"/>
            <a:ext cx="6172200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661552" y="7859557"/>
            <a:ext cx="3932237" cy="3811588"/>
          </a:xfrm>
        </p:spPr>
        <p:txBody>
          <a:bodyPr/>
          <a:lstStyle/>
          <a:p>
            <a:endParaRPr lang="sr-Latn-R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7732058" y="-702017"/>
            <a:ext cx="3676335" cy="5022507"/>
          </a:xfrm>
        </p:spPr>
        <p:txBody>
          <a:bodyPr/>
          <a:lstStyle/>
          <a:p>
            <a:r>
              <a:rPr lang="sr-Latn-RS" b="1">
                <a:solidFill>
                  <a:schemeClr val="accent1">
                    <a:lumMod val="60000"/>
                    <a:lumOff val="40000"/>
                  </a:schemeClr>
                </a:solidFill>
              </a:rPr>
              <a:t>Žalfija</a:t>
            </a:r>
            <a:br>
              <a:rPr lang="sr-Latn-RS" b="1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r-Latn-RS" b="1">
                <a:solidFill>
                  <a:schemeClr val="accent1">
                    <a:lumMod val="60000"/>
                    <a:lumOff val="40000"/>
                  </a:schemeClr>
                </a:solidFill>
              </a:rPr>
              <a:t>Mesto Lipovac bašta</a:t>
            </a:r>
            <a:endParaRPr lang="sr-Latn-RS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Slika 8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b="12583"/>
          <a:stretch>
            <a:fillRect/>
          </a:stretch>
        </p:blipFill>
        <p:spPr>
          <a:xfrm>
            <a:off x="1385639" y="992187"/>
            <a:ext cx="6172200" cy="48736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64297" y="2461808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Kajsija</a:t>
            </a:r>
            <a:br>
              <a:rPr lang="sr-Latn-RS" b="1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sr-Latn-RS" b="1">
                <a:solidFill>
                  <a:schemeClr val="accent2">
                    <a:lumMod val="60000"/>
                    <a:lumOff val="40000"/>
                  </a:schemeClr>
                </a:solidFill>
              </a:rPr>
              <a:t>Mesto Lipovac voćnjak</a:t>
            </a:r>
            <a:endParaRPr lang="sr-Latn-RS" b="1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9" b="28459"/>
          <a:stretch>
            <a:fillRect/>
          </a:stretch>
        </p:blipFill>
        <p:spPr/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943162" y="722157"/>
            <a:ext cx="6698598" cy="5423149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288768" y="2767105"/>
            <a:ext cx="4517310" cy="2723777"/>
          </a:xfrm>
        </p:spPr>
        <p:txBody>
          <a:bodyPr>
            <a:noAutofit/>
          </a:bodyPr>
          <a:lstStyle/>
          <a:p>
            <a:r>
              <a:rPr lang="sr-Latn-RS" sz="3200" b="1">
                <a:solidFill>
                  <a:schemeClr val="accent6">
                    <a:lumMod val="75000"/>
                  </a:schemeClr>
                </a:solidFill>
              </a:rPr>
              <a:t>Ime biljke: ruza</a:t>
            </a:r>
            <a:endParaRPr lang="sr-Latn-RS" sz="3200" b="1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r-Latn-RS" sz="3200" b="1">
                <a:solidFill>
                  <a:schemeClr val="accent6">
                    <a:lumMod val="75000"/>
                  </a:schemeClr>
                </a:solidFill>
              </a:rPr>
              <a:t>Mesto : Lipovac dvorište</a:t>
            </a:r>
            <a:endParaRPr lang="sr-Latn-RS" sz="32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90560" y="-1158502"/>
            <a:ext cx="5509931" cy="2341345"/>
          </a:xfrm>
        </p:spPr>
        <p:txBody>
          <a:bodyPr/>
          <a:lstStyle/>
          <a:p>
            <a:r>
              <a:rPr lang="sr-Latn-RS" b="1">
                <a:solidFill>
                  <a:schemeClr val="accent6"/>
                </a:solidFill>
              </a:rPr>
              <a:t>      Pampas trava</a:t>
            </a:r>
            <a:br>
              <a:rPr lang="sr-Latn-RS" b="1">
                <a:solidFill>
                  <a:schemeClr val="accent6"/>
                </a:solidFill>
              </a:rPr>
            </a:br>
            <a:r>
              <a:rPr lang="sr-Latn-RS" b="1">
                <a:solidFill>
                  <a:schemeClr val="accent6"/>
                </a:solidFill>
              </a:rPr>
              <a:t>Mesto Lipovac dvorište</a:t>
            </a:r>
            <a:endParaRPr lang="sr-Latn-RS" b="1">
              <a:solidFill>
                <a:schemeClr val="accent6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1121833" y="1298700"/>
            <a:ext cx="9948334" cy="4873625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837238" y="2306667"/>
            <a:ext cx="3932237" cy="2244663"/>
          </a:xfrm>
        </p:spPr>
        <p:txBody>
          <a:bodyPr/>
          <a:lstStyle/>
          <a:p>
            <a:r>
              <a:rPr lang="sr-Latn-RS" b="1">
                <a:solidFill>
                  <a:schemeClr val="accent1">
                    <a:lumMod val="60000"/>
                    <a:lumOff val="40000"/>
                  </a:schemeClr>
                </a:solidFill>
              </a:rPr>
              <a:t>Jorgovan</a:t>
            </a:r>
            <a:br>
              <a:rPr lang="sr-Latn-RS" b="1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sr-Latn-RS" b="1">
                <a:solidFill>
                  <a:schemeClr val="accent1">
                    <a:lumMod val="60000"/>
                    <a:lumOff val="40000"/>
                  </a:schemeClr>
                </a:solidFill>
              </a:rPr>
              <a:t>Mesto Lipovac dvorište</a:t>
            </a:r>
            <a:endParaRPr lang="sr-Latn-RS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1236227" y="992187"/>
            <a:ext cx="6172200" cy="4873625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20588" y="-142253"/>
            <a:ext cx="4012515" cy="4274173"/>
          </a:xfrm>
        </p:spPr>
        <p:txBody>
          <a:bodyPr/>
          <a:lstStyle/>
          <a:p>
            <a:r>
              <a:rPr lang="sr-Latn-RS" b="1"/>
              <a:t>Bagrem</a:t>
            </a:r>
            <a:br>
              <a:rPr lang="sr-Latn-RS" b="1"/>
            </a:br>
            <a:r>
              <a:rPr lang="sr-Latn-RS" b="1"/>
              <a:t>Mesto Lipovac šuma</a:t>
            </a:r>
            <a:endParaRPr lang="sr-Latn-RS" b="1"/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9" b="28719"/>
          <a:stretch>
            <a:fillRect/>
          </a:stretch>
        </p:blipFill>
        <p:spPr>
          <a:xfrm>
            <a:off x="5491287" y="995363"/>
            <a:ext cx="6172200" cy="4873625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9592" y="2225239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rgbClr val="FF0000"/>
                </a:solidFill>
              </a:rPr>
              <a:t>Trešnja</a:t>
            </a:r>
            <a:br>
              <a:rPr lang="sr-Latn-RS" b="1">
                <a:solidFill>
                  <a:srgbClr val="FF0000"/>
                </a:solidFill>
              </a:rPr>
            </a:br>
            <a:r>
              <a:rPr lang="sr-Latn-RS" b="1">
                <a:solidFill>
                  <a:srgbClr val="FF0000"/>
                </a:solidFill>
              </a:rPr>
              <a:t>Mesto Lipovac voćnjak</a:t>
            </a:r>
            <a:endParaRPr lang="sr-Latn-RS" b="1">
              <a:solidFill>
                <a:srgbClr val="FF0000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89199" y="2387102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chemeClr val="accent4"/>
                </a:solidFill>
              </a:rPr>
              <a:t>Kruška</a:t>
            </a:r>
            <a:br>
              <a:rPr lang="sr-Latn-RS" b="1">
                <a:solidFill>
                  <a:schemeClr val="accent4"/>
                </a:solidFill>
              </a:rPr>
            </a:br>
            <a:r>
              <a:rPr lang="sr-Latn-RS" b="1">
                <a:solidFill>
                  <a:schemeClr val="accent4"/>
                </a:solidFill>
              </a:rPr>
              <a:t>Mesto Lipovac voćnjak</a:t>
            </a:r>
            <a:endParaRPr lang="sr-Latn-RS" b="1">
              <a:solidFill>
                <a:schemeClr val="accent4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5" b="28715"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129881" y="-252505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rgbClr val="7030A0"/>
                </a:solidFill>
              </a:rPr>
              <a:t>            Zdravac</a:t>
            </a:r>
            <a:br>
              <a:rPr lang="sr-Latn-RS" b="1">
                <a:solidFill>
                  <a:srgbClr val="7030A0"/>
                </a:solidFill>
              </a:rPr>
            </a:br>
            <a:r>
              <a:rPr lang="sr-Latn-RS" b="1">
                <a:solidFill>
                  <a:srgbClr val="7030A0"/>
                </a:solidFill>
              </a:rPr>
              <a:t>Mesto Lipovac livada</a:t>
            </a:r>
            <a:endParaRPr lang="sr-Latn-RS" b="1">
              <a:solidFill>
                <a:srgbClr val="7030A0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009900" y="1609974"/>
            <a:ext cx="6172200" cy="4873625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49298" y="3283573"/>
            <a:ext cx="3932237" cy="725643"/>
          </a:xfrm>
        </p:spPr>
        <p:txBody>
          <a:bodyPr>
            <a:normAutofit fontScale="90000"/>
          </a:bodyPr>
          <a:lstStyle/>
          <a:p>
            <a:r>
              <a:rPr lang="sr-Latn-RS" b="1"/>
              <a:t>Bela ljubičica</a:t>
            </a:r>
            <a:br>
              <a:rPr lang="sr-Latn-RS" b="1"/>
            </a:br>
            <a:r>
              <a:rPr lang="sr-Latn-RS" b="1"/>
              <a:t>Mesto Lipovac livada</a:t>
            </a:r>
            <a:endParaRPr lang="sr-Latn-RS" b="1"/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3" b="28723"/>
          <a:stretch>
            <a:fillRect/>
          </a:stretch>
        </p:blipFill>
        <p:spPr>
          <a:xfrm>
            <a:off x="1485247" y="1017089"/>
            <a:ext cx="6172200" cy="4873625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74396" y="2624137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chemeClr val="accent6">
                    <a:lumMod val="75000"/>
                  </a:schemeClr>
                </a:solidFill>
              </a:rPr>
              <a:t>Paprat </a:t>
            </a:r>
            <a:br>
              <a:rPr lang="sr-Latn-RS" b="1">
                <a:solidFill>
                  <a:schemeClr val="accent6">
                    <a:lumMod val="75000"/>
                  </a:schemeClr>
                </a:solidFill>
              </a:rPr>
            </a:br>
            <a:r>
              <a:rPr lang="sr-Latn-RS" b="1">
                <a:solidFill>
                  <a:schemeClr val="accent6">
                    <a:lumMod val="75000"/>
                  </a:schemeClr>
                </a:solidFill>
              </a:rPr>
              <a:t>Mesto Lipovac dvorište</a:t>
            </a:r>
            <a:endParaRPr lang="sr-Latn-RS" b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4909267" y="987424"/>
            <a:ext cx="6172200" cy="4873625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38905" y="-352114"/>
            <a:ext cx="3932237" cy="1600200"/>
          </a:xfrm>
        </p:spPr>
        <p:txBody>
          <a:bodyPr/>
          <a:lstStyle/>
          <a:p>
            <a:r>
              <a:rPr lang="sr-Latn-RS" b="1"/>
              <a:t>     Mrtva kopriva</a:t>
            </a:r>
            <a:br>
              <a:rPr lang="sr-Latn-RS" b="1"/>
            </a:br>
            <a:r>
              <a:rPr lang="sr-Latn-RS" b="1"/>
              <a:t>Mesto Lipovac livada</a:t>
            </a:r>
            <a:endParaRPr lang="sr-Latn-RS" b="1"/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1" b="10391"/>
          <a:stretch>
            <a:fillRect/>
          </a:stretch>
        </p:blipFill>
        <p:spPr>
          <a:xfrm>
            <a:off x="3009900" y="1435660"/>
            <a:ext cx="6172200" cy="4873625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50951" y="2624137"/>
            <a:ext cx="3932237" cy="1600200"/>
          </a:xfrm>
        </p:spPr>
        <p:txBody>
          <a:bodyPr/>
          <a:lstStyle/>
          <a:p>
            <a:r>
              <a:rPr lang="sr-Latn-RS" b="1">
                <a:solidFill>
                  <a:srgbClr val="7030A0"/>
                </a:solidFill>
              </a:rPr>
              <a:t>Zumbul</a:t>
            </a:r>
            <a:br>
              <a:rPr lang="sr-Latn-RS" b="1">
                <a:solidFill>
                  <a:srgbClr val="7030A0"/>
                </a:solidFill>
              </a:rPr>
            </a:br>
            <a:r>
              <a:rPr lang="sr-Latn-RS" b="1">
                <a:solidFill>
                  <a:srgbClr val="7030A0"/>
                </a:solidFill>
              </a:rPr>
              <a:t>Mesto Lipovac bašta</a:t>
            </a:r>
            <a:endParaRPr lang="sr-Latn-RS" b="1">
              <a:solidFill>
                <a:srgbClr val="7030A0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b="1791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3928144" y="-453713"/>
            <a:ext cx="4675997" cy="1615140"/>
          </a:xfrm>
        </p:spPr>
        <p:txBody>
          <a:bodyPr/>
          <a:lstStyle/>
          <a:p>
            <a:r>
              <a:rPr lang="sr-Latn-RS" b="1">
                <a:solidFill>
                  <a:srgbClr val="FF0000"/>
                </a:solidFill>
              </a:rPr>
              <a:t>               </a:t>
            </a:r>
            <a:br>
              <a:rPr lang="sr-Latn-RS" b="1">
                <a:solidFill>
                  <a:srgbClr val="FF0000"/>
                </a:solidFill>
              </a:rPr>
            </a:br>
            <a:r>
              <a:rPr lang="sr-Latn-RS" b="1">
                <a:solidFill>
                  <a:srgbClr val="FF0000"/>
                </a:solidFill>
              </a:rPr>
              <a:t>              Jagoda</a:t>
            </a:r>
            <a:br>
              <a:rPr lang="sr-Latn-RS" b="1">
                <a:solidFill>
                  <a:srgbClr val="FF0000"/>
                </a:solidFill>
              </a:rPr>
            </a:br>
            <a:r>
              <a:rPr lang="sr-Latn-RS" b="1">
                <a:solidFill>
                  <a:srgbClr val="FF0000"/>
                </a:solidFill>
              </a:rPr>
              <a:t>Mesto: Lipovac bašta</a:t>
            </a:r>
            <a:endParaRPr lang="sr-Latn-RS" b="1">
              <a:solidFill>
                <a:srgbClr val="FF0000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3030631" y="1315913"/>
            <a:ext cx="6172200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810965" y="8307792"/>
            <a:ext cx="3932237" cy="3811588"/>
          </a:xfrm>
        </p:spPr>
        <p:txBody>
          <a:bodyPr/>
          <a:lstStyle/>
          <a:p>
            <a:endParaRPr lang="sr-Latn-R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7712123" y="1568823"/>
            <a:ext cx="3932237" cy="631514"/>
          </a:xfrm>
        </p:spPr>
        <p:txBody>
          <a:bodyPr/>
          <a:lstStyle/>
          <a:p>
            <a:r>
              <a:rPr lang="sr-Latn-RS" b="1"/>
              <a:t>Učenici:</a:t>
            </a:r>
            <a:endParaRPr lang="sr-Latn-RS" b="1"/>
          </a:p>
        </p:txBody>
      </p:sp>
      <p:pic>
        <p:nvPicPr>
          <p:cNvPr id="6" name="Slika 6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4" b="20394"/>
          <a:stretch>
            <a:fillRect/>
          </a:stretch>
        </p:blipFill>
        <p:spPr>
          <a:xfrm>
            <a:off x="1016982" y="992187"/>
            <a:ext cx="6172200" cy="4873625"/>
          </a:xfrm>
        </p:spPr>
      </p:pic>
      <p:sp>
        <p:nvSpPr>
          <p:cNvPr id="3" name="Čuvar mesta za sliku 2"/>
          <p:cNvSpPr>
            <a:spLocks noGrp="1"/>
          </p:cNvSpPr>
          <p:nvPr>
            <p:ph type="body" sz="half" idx="2"/>
          </p:nvPr>
        </p:nvSpPr>
        <p:spPr>
          <a:xfrm>
            <a:off x="8136062" y="2331322"/>
            <a:ext cx="3932237" cy="3811588"/>
          </a:xfrm>
        </p:spPr>
        <p:txBody>
          <a:bodyPr>
            <a:normAutofit fontScale="85000" lnSpcReduction="20000"/>
          </a:bodyPr>
          <a:lstStyle/>
          <a:p>
            <a:r>
              <a:rPr lang="sr-Latn-RS" sz="3200"/>
              <a:t>Sandra Golubović</a:t>
            </a:r>
            <a:endParaRPr lang="sr-Latn-RS" sz="3200"/>
          </a:p>
          <a:p>
            <a:r>
              <a:rPr lang="sr-Latn-RS" sz="3200"/>
              <a:t>Aleksandra Zivić</a:t>
            </a:r>
            <a:endParaRPr lang="sr-Latn-RS" sz="3200"/>
          </a:p>
          <a:p>
            <a:r>
              <a:rPr lang="sr-Latn-RS" sz="3200"/>
              <a:t>Tijana Matejević</a:t>
            </a:r>
            <a:endParaRPr lang="sr-Latn-RS" sz="3200"/>
          </a:p>
          <a:p>
            <a:r>
              <a:rPr lang="sr-Latn-RS" sz="3200"/>
              <a:t>Jovana Ivanović</a:t>
            </a:r>
            <a:endParaRPr lang="sr-Latn-RS" sz="3200"/>
          </a:p>
          <a:p>
            <a:r>
              <a:rPr lang="sr-Latn-RS" sz="3200"/>
              <a:t>Irena Dimitrijević</a:t>
            </a:r>
            <a:endParaRPr lang="sr-Latn-RS" sz="3200"/>
          </a:p>
          <a:p>
            <a:r>
              <a:rPr lang="sr-Latn-RS" sz="3200"/>
              <a:t>Anđela Stanković</a:t>
            </a:r>
            <a:endParaRPr lang="sr-Latn-RS" sz="3200"/>
          </a:p>
          <a:p>
            <a:r>
              <a:rPr lang="sr-Latn-RS" sz="3200"/>
              <a:t>Andjele Živković</a:t>
            </a:r>
            <a:endParaRPr lang="sr-Latn-RS" sz="3200"/>
          </a:p>
          <a:p>
            <a:r>
              <a:rPr lang="sr-Latn-RS" sz="3200"/>
              <a:t>Marija Stanković</a:t>
            </a:r>
            <a:r>
              <a:rPr lang="sr-Latn-RS"/>
              <a:t> </a:t>
            </a:r>
            <a:endParaRPr lang="sr-Latn-RS"/>
          </a:p>
          <a:p>
            <a:r>
              <a:rPr lang="sr-Latn-RS"/>
              <a:t>                                                                        </a:t>
            </a:r>
            <a:endParaRPr lang="sr-Latn-R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 rot="10800000" flipV="1">
            <a:off x="2728801" y="577413"/>
            <a:ext cx="7465017" cy="498039"/>
          </a:xfrm>
        </p:spPr>
        <p:txBody>
          <a:bodyPr>
            <a:noAutofit/>
          </a:bodyPr>
          <a:lstStyle/>
          <a:p>
            <a:r>
              <a:rPr lang="sr-Latn-RS" sz="3600" b="1">
                <a:solidFill>
                  <a:schemeClr val="accent6"/>
                </a:solidFill>
              </a:rPr>
              <a:t>                        Bela rada</a:t>
            </a:r>
            <a:endParaRPr lang="sr-Latn-RS" sz="3600" b="1">
              <a:solidFill>
                <a:schemeClr val="accent6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r="2675"/>
          <a:stretch>
            <a:fillRect/>
          </a:stretch>
        </p:blipFill>
        <p:spPr>
          <a:xfrm>
            <a:off x="1587499" y="1108137"/>
            <a:ext cx="9388039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3750530" y="5942107"/>
            <a:ext cx="5510212" cy="582207"/>
          </a:xfrm>
        </p:spPr>
        <p:txBody>
          <a:bodyPr>
            <a:normAutofit lnSpcReduction="10000"/>
          </a:bodyPr>
          <a:lstStyle/>
          <a:p>
            <a:r>
              <a:rPr lang="sr-Latn-RS" sz="3600" b="1">
                <a:solidFill>
                  <a:schemeClr val="accent6"/>
                </a:solidFill>
              </a:rPr>
              <a:t>  Mesto: Lipovac livada</a:t>
            </a:r>
            <a:endParaRPr lang="sr-Latn-RS" sz="3600" b="1">
              <a:solidFill>
                <a:schemeClr val="accent6"/>
              </a:solidFill>
            </a:endParaRPr>
          </a:p>
        </p:txBody>
      </p:sp>
      <p:sp>
        <p:nvSpPr>
          <p:cNvPr id="6" name="Okvir za tekst 5"/>
          <p:cNvSpPr txBox="1"/>
          <p:nvPr/>
        </p:nvSpPr>
        <p:spPr>
          <a:xfrm>
            <a:off x="7683003" y="3897904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sr-Latn-R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62" b="20162"/>
          <a:stretch>
            <a:fillRect/>
          </a:stretch>
        </p:blipFill>
        <p:spPr>
          <a:xfrm>
            <a:off x="1465637" y="1109445"/>
            <a:ext cx="9711859" cy="5748555"/>
          </a:xfrm>
        </p:spPr>
      </p:pic>
      <p:sp>
        <p:nvSpPr>
          <p:cNvPr id="11" name="Naslov 10"/>
          <p:cNvSpPr>
            <a:spLocks noGrp="1"/>
          </p:cNvSpPr>
          <p:nvPr>
            <p:ph type="title"/>
          </p:nvPr>
        </p:nvSpPr>
        <p:spPr>
          <a:xfrm>
            <a:off x="4899493" y="-410882"/>
            <a:ext cx="3715714" cy="1062424"/>
          </a:xfrm>
        </p:spPr>
        <p:txBody>
          <a:bodyPr>
            <a:normAutofit/>
          </a:bodyPr>
          <a:lstStyle/>
          <a:p>
            <a:r>
              <a:rPr lang="sr-Latn-RS" sz="3600" b="1">
                <a:solidFill>
                  <a:schemeClr val="accent6"/>
                </a:solidFill>
              </a:rPr>
              <a:t>Žalosna vrba</a:t>
            </a:r>
            <a:endParaRPr lang="sr-Latn-RS" sz="3600" b="1">
              <a:solidFill>
                <a:schemeClr val="accent6"/>
              </a:solidFill>
            </a:endParaRPr>
          </a:p>
        </p:txBody>
      </p:sp>
      <p:sp>
        <p:nvSpPr>
          <p:cNvPr id="13" name="Čuvar mesta za tekst 12"/>
          <p:cNvSpPr>
            <a:spLocks noGrp="1"/>
          </p:cNvSpPr>
          <p:nvPr>
            <p:ph type="body" sz="half" idx="2"/>
          </p:nvPr>
        </p:nvSpPr>
        <p:spPr>
          <a:xfrm>
            <a:off x="4050260" y="563286"/>
            <a:ext cx="5161585" cy="1395028"/>
          </a:xfrm>
        </p:spPr>
        <p:txBody>
          <a:bodyPr>
            <a:normAutofit/>
          </a:bodyPr>
          <a:lstStyle/>
          <a:p>
            <a:r>
              <a:rPr lang="sr-Latn-RS" sz="3200">
                <a:solidFill>
                  <a:schemeClr val="accent2">
                    <a:lumMod val="50000"/>
                  </a:schemeClr>
                </a:solidFill>
              </a:rPr>
              <a:t>Mesto: Lipovac dvorište</a:t>
            </a:r>
            <a:endParaRPr lang="sr-Latn-RS" sz="320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87127" y="2578226"/>
            <a:ext cx="2484343" cy="795990"/>
          </a:xfrm>
        </p:spPr>
        <p:txBody>
          <a:bodyPr>
            <a:normAutofit/>
          </a:bodyPr>
          <a:lstStyle/>
          <a:p>
            <a:r>
              <a:rPr lang="sr-Latn-RS"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 KARANFIL</a:t>
            </a:r>
            <a:endParaRPr lang="sr-Latn-RS" sz="3600" b="1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836612" y="3449420"/>
            <a:ext cx="4638642" cy="1379071"/>
          </a:xfrm>
        </p:spPr>
        <p:txBody>
          <a:bodyPr>
            <a:normAutofit/>
          </a:bodyPr>
          <a:lstStyle/>
          <a:p>
            <a:r>
              <a:rPr lang="sr-Latn-RS" sz="3200"/>
              <a:t>Mesto Lipovac dvorište</a:t>
            </a:r>
            <a:endParaRPr lang="sr-Latn-RS"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63481" y="2395568"/>
            <a:ext cx="3244132" cy="1033431"/>
          </a:xfrm>
        </p:spPr>
        <p:txBody>
          <a:bodyPr/>
          <a:lstStyle/>
          <a:p>
            <a:r>
              <a:rPr lang="sr-Latn-RS" b="1">
                <a:solidFill>
                  <a:schemeClr val="accent6">
                    <a:lumMod val="50000"/>
                  </a:schemeClr>
                </a:solidFill>
              </a:rPr>
              <a:t>Kukurek</a:t>
            </a:r>
            <a:endParaRPr lang="sr-Latn-RS" b="1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4" b="21024"/>
          <a:stretch>
            <a:fillRect/>
          </a:stretch>
        </p:blipFill>
        <p:spPr>
          <a:xfrm>
            <a:off x="1236227" y="992187"/>
            <a:ext cx="6172200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7675376" y="3428999"/>
            <a:ext cx="3932237" cy="3811588"/>
          </a:xfrm>
        </p:spPr>
        <p:txBody>
          <a:bodyPr>
            <a:normAutofit/>
          </a:bodyPr>
          <a:lstStyle/>
          <a:p>
            <a:r>
              <a:rPr lang="sr-Latn-RS" sz="3200" b="1"/>
              <a:t>Mesto Lipovac šuma</a:t>
            </a:r>
            <a:endParaRPr lang="sr-Latn-RS" sz="32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35768" y="-546332"/>
            <a:ext cx="3932237" cy="1405450"/>
          </a:xfrm>
        </p:spPr>
        <p:txBody>
          <a:bodyPr/>
          <a:lstStyle/>
          <a:p>
            <a:r>
              <a:rPr lang="sr-Latn-RS" b="1"/>
              <a:t>MASLAČAK</a:t>
            </a:r>
            <a:endParaRPr lang="sr-Latn-RS" b="1"/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1457963" y="1062131"/>
            <a:ext cx="9599800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4341548" y="6190526"/>
            <a:ext cx="3932237" cy="1334947"/>
          </a:xfrm>
        </p:spPr>
        <p:txBody>
          <a:bodyPr>
            <a:normAutofit/>
          </a:bodyPr>
          <a:lstStyle/>
          <a:p>
            <a:r>
              <a:rPr lang="sr-Latn-RS" sz="3200" b="1"/>
              <a:t>Mesto Lipovac livada</a:t>
            </a:r>
            <a:endParaRPr lang="sr-Latn-RS" sz="3200" b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5659" y="1730686"/>
            <a:ext cx="3768180" cy="1258888"/>
          </a:xfrm>
        </p:spPr>
        <p:txBody>
          <a:bodyPr/>
          <a:lstStyle/>
          <a:p>
            <a:r>
              <a:rPr lang="sr-Latn-RS" b="1">
                <a:solidFill>
                  <a:schemeClr val="accent4"/>
                </a:solidFill>
              </a:rPr>
              <a:t>Lala</a:t>
            </a:r>
            <a:endParaRPr lang="sr-Latn-RS" b="1">
              <a:solidFill>
                <a:schemeClr val="accent4"/>
              </a:solidFill>
            </a:endParaRPr>
          </a:p>
        </p:txBody>
      </p:sp>
      <p:pic>
        <p:nvPicPr>
          <p:cNvPr id="5" name="Slika 5"/>
          <p:cNvPicPr>
            <a:picLocks noGrp="1" noChangeAspect="1"/>
          </p:cNvPicPr>
          <p:nvPr>
            <p:ph type="pic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524141" y="940391"/>
            <a:ext cx="6172200" cy="4873625"/>
          </a:xfrm>
        </p:spPr>
      </p:pic>
      <p:sp>
        <p:nvSpPr>
          <p:cNvPr id="4" name="Čuvar mesta za tekst 3"/>
          <p:cNvSpPr>
            <a:spLocks noGrp="1"/>
          </p:cNvSpPr>
          <p:nvPr>
            <p:ph type="body" sz="half" idx="2"/>
          </p:nvPr>
        </p:nvSpPr>
        <p:spPr>
          <a:xfrm>
            <a:off x="1043782" y="2989574"/>
            <a:ext cx="3932237" cy="3811588"/>
          </a:xfrm>
        </p:spPr>
        <p:txBody>
          <a:bodyPr>
            <a:normAutofit/>
          </a:bodyPr>
          <a:lstStyle/>
          <a:p>
            <a:r>
              <a:rPr lang="sr-Latn-RS" sz="3200" b="1">
                <a:solidFill>
                  <a:srgbClr val="FF0000"/>
                </a:solidFill>
              </a:rPr>
              <a:t>Mesto Lipovac dvorište</a:t>
            </a:r>
            <a:endParaRPr lang="sr-Latn-RS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1191</Words>
  <Application>WPS Presentation</Application>
  <PresentationFormat>Široki ekran</PresentationFormat>
  <Paragraphs>83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Office tema</vt:lpstr>
      <vt:lpstr>PowerPoint 演示文稿</vt:lpstr>
      <vt:lpstr>PowerPoint 演示文稿</vt:lpstr>
      <vt:lpstr>                              Jagoda Mesto: Lipovac bašta</vt:lpstr>
      <vt:lpstr>                        Bela rada</vt:lpstr>
      <vt:lpstr>Žalosna vrba</vt:lpstr>
      <vt:lpstr> KARANFIL</vt:lpstr>
      <vt:lpstr>Kukurek</vt:lpstr>
      <vt:lpstr>MASLAČAK</vt:lpstr>
      <vt:lpstr>Lala</vt:lpstr>
      <vt:lpstr>            Leska Mesto Lipovac šuma</vt:lpstr>
      <vt:lpstr>        Jagorčevina Mesto Lipovac bašta</vt:lpstr>
      <vt:lpstr>Narcis Mesto Lipovac bašta</vt:lpstr>
      <vt:lpstr>            Perunika  Mesto Lipovac bašta</vt:lpstr>
      <vt:lpstr>               Bor Mesto Lipovac šuma</vt:lpstr>
      <vt:lpstr>Šeboj Mesto Lipovac bašta</vt:lpstr>
      <vt:lpstr>          Ruzmarin Mesto Lipovac bašta</vt:lpstr>
      <vt:lpstr>             Božur Mesto Lipovac bašta</vt:lpstr>
      <vt:lpstr>Žalfija Mesto Lipovac bašta</vt:lpstr>
      <vt:lpstr>Kajsija Mesto Lipovac voćnjak</vt:lpstr>
      <vt:lpstr>      Pampas trava Mesto Lipovac dvorište</vt:lpstr>
      <vt:lpstr>Jorgovan Mesto Lipovac dvorište</vt:lpstr>
      <vt:lpstr>Bagrem Mesto Lipovac šuma</vt:lpstr>
      <vt:lpstr>Trešnja Mesto Lipovac voćnjak</vt:lpstr>
      <vt:lpstr>Kruška Mesto Lipovac voćnjak</vt:lpstr>
      <vt:lpstr>            Zdravac Mesto Lipovac livada</vt:lpstr>
      <vt:lpstr>Bela ljubičica Mesto Lipovac livada</vt:lpstr>
      <vt:lpstr>Paprat  Mesto Lipovac dvorište</vt:lpstr>
      <vt:lpstr>     Mrtva kopriva Mesto Lipovac livada</vt:lpstr>
      <vt:lpstr>Zumbul Mesto Lipovac bašta</vt:lpstr>
      <vt:lpstr>Učenici: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aleksandrazivicc@gmail.com</dc:creator>
  <cp:lastModifiedBy>Aleksandar</cp:lastModifiedBy>
  <cp:revision>7</cp:revision>
  <dcterms:created xsi:type="dcterms:W3CDTF">2021-05-23T12:53:00Z</dcterms:created>
  <dcterms:modified xsi:type="dcterms:W3CDTF">2021-05-25T12:44:48Z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1033-11.2.0.8991</vt:lpwstr>
  </property>
</Properties>
</file>