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106" d="100"/>
          <a:sy n="106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356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7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5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27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4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2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3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8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613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9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466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4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312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62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554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660AA3-C5CA-49D2-A9D3-2C80ED5BD771}" type="datetimeFigureOut">
              <a:rPr lang="sr-Latn-RS" smtClean="0"/>
              <a:t>7.6.2021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523D4B-F8EC-4E0E-8101-8C12217683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563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nalazi cvet, biljka&#10;&#10;Opis je automatski generisan">
            <a:extLst>
              <a:ext uri="{FF2B5EF4-FFF2-40B4-BE49-F238E27FC236}">
                <a16:creationId xmlns="" xmlns:a16="http://schemas.microsoft.com/office/drawing/2014/main" id="{9E57355E-0837-423C-950C-10D3A5FCC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EBCADB5-09B7-41ED-B46D-7F870E952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19" y="419365"/>
            <a:ext cx="3609997" cy="984133"/>
          </a:xfrm>
        </p:spPr>
        <p:txBody>
          <a:bodyPr>
            <a:normAutofit fontScale="90000"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 „Аца </a:t>
            </a:r>
            <a:r>
              <a:rPr lang="sr-Cyrl-R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Синадиновић</a:t>
            </a:r>
            <a:r>
              <a:rPr lang="sr-Cyrl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Лоћика</a:t>
            </a:r>
            <a:br>
              <a:rPr lang="sr-Cyrl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Одељење: </a:t>
            </a:r>
            <a:r>
              <a:rPr lang="sr-Cyrl-R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Тешица</a:t>
            </a:r>
            <a:endParaRPr lang="sr-Latn-R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E1173C68-2465-4FA4-BD2B-E3466003C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01" y="5743904"/>
            <a:ext cx="4330262" cy="694731"/>
          </a:xfrm>
        </p:spPr>
        <p:txBody>
          <a:bodyPr>
            <a:noAutofit/>
          </a:bodyPr>
          <a:lstStyle/>
          <a:p>
            <a:pPr algn="l"/>
            <a:r>
              <a:rPr lang="sr-Cyrl-RS" sz="2000" dirty="0">
                <a:solidFill>
                  <a:schemeClr val="bg2"/>
                </a:solidFill>
              </a:rPr>
              <a:t>Ученик: 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sr-Cyrl-RS" sz="2000" dirty="0" smtClean="0">
                <a:solidFill>
                  <a:schemeClr val="bg2"/>
                </a:solidFill>
              </a:rPr>
              <a:t>Лазар </a:t>
            </a:r>
            <a:r>
              <a:rPr lang="sr-Cyrl-RS" sz="2000" dirty="0">
                <a:solidFill>
                  <a:schemeClr val="bg2"/>
                </a:solidFill>
              </a:rPr>
              <a:t>Анђелковић </a:t>
            </a:r>
            <a:r>
              <a:rPr lang="sr-Latn-RS" sz="2000" dirty="0" smtClean="0">
                <a:solidFill>
                  <a:schemeClr val="bg2"/>
                </a:solidFill>
              </a:rPr>
              <a:t>V</a:t>
            </a:r>
            <a:r>
              <a:rPr lang="en-US" sz="2000" dirty="0" smtClean="0">
                <a:solidFill>
                  <a:schemeClr val="bg2"/>
                </a:solidFill>
              </a:rPr>
              <a:t>III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r>
              <a:rPr lang="sr-Latn-RS" sz="2000" dirty="0" smtClean="0">
                <a:solidFill>
                  <a:schemeClr val="bg2"/>
                </a:solidFill>
              </a:rPr>
              <a:t>2</a:t>
            </a:r>
            <a:endParaRPr lang="en-US" sz="2000" dirty="0" smtClean="0">
              <a:solidFill>
                <a:schemeClr val="bg2"/>
              </a:solidFill>
            </a:endParaRP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             </a:t>
            </a:r>
            <a:r>
              <a:rPr lang="sr-Cyrl-RS" sz="2000" dirty="0" smtClean="0">
                <a:solidFill>
                  <a:schemeClr val="bg2"/>
                </a:solidFill>
              </a:rPr>
              <a:t>Андрија Динчић </a:t>
            </a:r>
            <a:r>
              <a:rPr lang="en-US" sz="2000" dirty="0" smtClean="0">
                <a:solidFill>
                  <a:schemeClr val="bg2"/>
                </a:solidFill>
              </a:rPr>
              <a:t>VIII/2</a:t>
            </a:r>
            <a:endParaRPr lang="sr-Latn-RS" sz="2000" dirty="0">
              <a:solidFill>
                <a:schemeClr val="bg2"/>
              </a:solidFill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81EDD766-491A-47B5-9C44-CC21AEDFFB22}"/>
              </a:ext>
            </a:extLst>
          </p:cNvPr>
          <p:cNvSpPr txBox="1"/>
          <p:nvPr/>
        </p:nvSpPr>
        <p:spPr>
          <a:xfrm>
            <a:off x="6006353" y="5721937"/>
            <a:ext cx="486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  </a:t>
            </a:r>
            <a:r>
              <a:rPr lang="sr-Cyrl-RS" sz="2800" b="1" dirty="0" smtClean="0"/>
              <a:t>Наставник</a:t>
            </a:r>
            <a:r>
              <a:rPr lang="sr-Cyrl-RS" sz="2800" b="1" dirty="0"/>
              <a:t>: Барбара Јовчић</a:t>
            </a:r>
            <a:endParaRPr lang="sr-Latn-RS" sz="2800" b="1" dirty="0"/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882FC0CB-DC50-4109-A96F-5A89DE750B3E}"/>
              </a:ext>
            </a:extLst>
          </p:cNvPr>
          <p:cNvSpPr txBox="1"/>
          <p:nvPr/>
        </p:nvSpPr>
        <p:spPr>
          <a:xfrm>
            <a:off x="7463640" y="2459499"/>
            <a:ext cx="3900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6000" dirty="0" smtClean="0"/>
              <a:t>Дигитани</a:t>
            </a:r>
          </a:p>
          <a:p>
            <a:r>
              <a:rPr lang="sr-Cyrl-RS" sz="6000" dirty="0" smtClean="0"/>
              <a:t>Хербаријум</a:t>
            </a:r>
            <a:endParaRPr lang="sr-Latn-RS" sz="6000" dirty="0"/>
          </a:p>
        </p:txBody>
      </p:sp>
    </p:spTree>
    <p:extLst>
      <p:ext uri="{BB962C8B-B14F-4D97-AF65-F5344CB8AC3E}">
        <p14:creationId xmlns:p14="http://schemas.microsoft.com/office/powerpoint/2010/main" val="169162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44F765E-97CB-4EE8-9A76-E60CFE7C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48104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Гинко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Ginkgo biloba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A484078E-A204-4C83-8DE1-D1274AAF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5499845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Гинко или мандаринско дрво, дрво дедова и унука, сребрна кајсија, бело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воће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истоименог раздела. Листопадно дрво високо до 40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разгранато са густом круном пирамидалног облика. Гинко је дводома биљка што значи да се разликују мушке и женске биљке.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СВОЈСТВА: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Гинко се користи за побољшање меморије и код поремећаја циркулације.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спречава настанак тромба и развој инфаркта и шлога.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>
            <a:off x="7574878" y="1041400"/>
            <a:ext cx="3792369" cy="4775200"/>
          </a:xfrm>
        </p:spPr>
      </p:pic>
    </p:spTree>
    <p:extLst>
      <p:ext uri="{BB962C8B-B14F-4D97-AF65-F5344CB8AC3E}">
        <p14:creationId xmlns:p14="http://schemas.microsoft.com/office/powerpoint/2010/main" val="115788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27DC0ED-0F9A-4184-A41B-64570524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Кантарион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Hypericum</a:t>
            </a:r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perforatum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B412E7A8-82EF-45B3-8366-164626431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23553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ЛЕКОВИТА СВОЈСТВА: Кантарион се у народу цени и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употребљава споља против посекотина,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опекотина, ожиљака, за зарашћивање рана и као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антисептик, а изнутра против болова јетре и желуца.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 је добар за лечење умерене и благе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депресије.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445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0A06469-2288-4F62-82C3-ADC620B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Коприва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Urtica</a:t>
            </a:r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dioica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561512F3-2DA7-4EA6-B6E9-74ECA9EB3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ЛЕКОВИТА СВОЈСТВА: Јела, сокови и чај од коприве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чисте крв, лече слабокрвност, жутицу, камен у бешици,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бубрежне болести и реуму. У традиционалним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медицинама препоручује се као храна људима који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 од алергија.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1" r="28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15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FB858CE-66B1-4572-AF28-47FB9720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Кукурек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a-Latn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Helleborus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7C314000-B540-4DFC-86AE-D1C7B60AB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Кукурек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евроазијски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је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зељастих биљака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 фамилије љутића, који обухвата око 20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су модрозелене боје, а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су различите боје у зависности од врсте кукурека. Сматра се једним од весника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пролећа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Расте у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шумама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али се често узгаја и као саксијско цвеће. Расте до 50 cm висине. Спада у отровне биљке, па се користи искључиво у естетске сврхе.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113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60F4715-6C18-4E63-8ACC-FB55A4A1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844551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агрем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Robinia pseudoacacia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D6E7A41E-6648-4D81-8EC7-447DEAB0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4639233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Багрем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веома значајан за пчеларство, јер пчеле праве рани мед сакупљајући полен са његових мирисних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Стабло багрема је трновито, а може да буде високо до 25м, листови су дуги, непарно перасто сложени.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је у облику висеће гроздасте цвасти, изузетно опојног мириса. Плод багрема је махуна.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>
            <a:off x="7404847" y="1041400"/>
            <a:ext cx="3753331" cy="4775200"/>
          </a:xfrm>
        </p:spPr>
      </p:pic>
    </p:spTree>
    <p:extLst>
      <p:ext uri="{BB962C8B-B14F-4D97-AF65-F5344CB8AC3E}">
        <p14:creationId xmlns:p14="http://schemas.microsoft.com/office/powerpoint/2010/main" val="68850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F9D216C-ACAD-4BF8-8802-23112785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Хоћу-нећу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Capsella </a:t>
            </a:r>
            <a:r>
              <a:rPr lang="sr-Latn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bursa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pastoris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2D6F4FE7-CAAF-4EA3-A0DE-8CFACF4BF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2153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ЛЕКОВИТА СВОЈСТВА: Користи се код појаве крви у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мокраћи, упале бешике, као и за јачање материце и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снижавање крвног притиска. Због завидног присуства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калијума повољно утиче на срчани мишић, а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препоручује се и код ангине пекторис 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24951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6CC0B2C-EC73-4F84-ABE9-3702A2EA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86248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Сремуш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Allium</a:t>
            </a:r>
            <a:r>
              <a:rPr lang="sr-Latn-RS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ursinum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900995C9-1AAE-4485-85B0-5609CCDB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5544669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Као веома укусан и здрав додатак јелима користе се листови, луковице, а понекад и семе. Млади листови беру се током пролећа, од марта до краја маја. Користе се, као и сочне луковице, као додатак салатама, варивима, умацима, чорбама и јелима од меса, а могу се јести и сами, као пролећна витаминска салата. Употребљавају се само у свежем стању, јер сушењем или дужим кувањем губе карактеристични мирис и укус. Листове треба прикупљати док су млади, јер су старији непријатно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љути. 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Дневно се може јести 5-10 свежих луковица.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>
            <a:off x="7350760" y="1040507"/>
            <a:ext cx="3783405" cy="4775200"/>
          </a:xfrm>
        </p:spPr>
      </p:pic>
    </p:spTree>
    <p:extLst>
      <p:ext uri="{BB962C8B-B14F-4D97-AF65-F5344CB8AC3E}">
        <p14:creationId xmlns:p14="http://schemas.microsoft.com/office/powerpoint/2010/main" val="221986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567F3E-2738-416E-812B-BF189A94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Шумска јагода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a-Latn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Fragaria vesca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9514CC56-72A5-42D4-8139-020E8B99C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2100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Дивља јагода је вишегодишња биљка, која достиже висину и до 30 cm. Ризом је ваљкаст, а стабљика усправна или устајућа, листови су прстасто сложени, на наличју су длакави и светлији, јајастог су облика, а налазе се на дугим длакавим петељкама. Цветови су појединачни, углавном двополни, пречника 15 mm. Јављају се у мају и јуну. Плод је збирна орашица, сочна и богата шећером.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0" b="7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51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0D612DD-A486-4C73-A31E-6EA6470E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844551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амил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Matricaria chamomilla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0E8E8E4F-8808-4F45-B803-0A9018C4F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521297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Камилица у народу још позната и као раменак, титрица, прстенак, попадија, боливач, милица-трава, миланка, гамилица, камил-теј, кокошњак, царев цвет, горчак, ситна бела рада, биљка је из породице главочика и једна од најпознатијих лековитих биљака присутна у скоро сваком домаћинству.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 b="12102"/>
          <a:stretch>
            <a:fillRect/>
          </a:stretch>
        </p:blipFill>
        <p:spPr>
          <a:xfrm>
            <a:off x="7091083" y="1041399"/>
            <a:ext cx="4067096" cy="4964953"/>
          </a:xfrm>
        </p:spPr>
      </p:pic>
    </p:spTree>
    <p:extLst>
      <p:ext uri="{BB962C8B-B14F-4D97-AF65-F5344CB8AC3E}">
        <p14:creationId xmlns:p14="http://schemas.microsoft.com/office/powerpoint/2010/main" val="309787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7AE6DE-4EE6-45D8-A16E-B3EBC414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Висибаба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Galanthus</a:t>
            </a:r>
            <a:r>
              <a:rPr lang="sr-Latn-RS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nivalis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8803619A-AF08-4768-BFA0-B0664BB5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 у листопадним, мешовитим и четинарским шумама, од поплавних низијских шума до субалпског региона. У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Алпима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се може наћи и до 2200 m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надморске висине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Расте у мање-више влажним шумама.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Земљиште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које јој одговара је растресито и богато хранљивим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супстанцама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умерено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кисело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хумусно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иловачом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6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63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BC600DB-6032-46E7-9F9E-73E93B6A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Bellis perennis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BDF1C046-E8C1-4F81-A8CC-F5C5D075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ЛЕКОВИТА СВОЈСТВА: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Дејство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ефикасно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лечења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прехладе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цревних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грчева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сметњи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јетре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бубрега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Испијањем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побољшава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апетит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варење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отклања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пролећни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Истовремено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јача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подстиче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бољи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метаболизам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202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269C04D-147D-4F27-826D-4F2B807D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982132"/>
            <a:ext cx="6324598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Попино прасе </a:t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Hordeum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murinum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521EA82F-59DB-46D0-844D-69E0DE869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3662080" cy="2557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Једногодишња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врста траве сродна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јечму, у народу позната још и као дивљи јечам, мишји јечам, стокласа.</a:t>
            </a:r>
          </a:p>
          <a:p>
            <a:pPr algn="l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 свуда, поред путева, на ливадама, око кућа и у вртовима. Њен полен узрокује алергије.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>
            <a:off x="5836025" y="1041400"/>
            <a:ext cx="5322154" cy="4775200"/>
          </a:xfrm>
        </p:spPr>
      </p:pic>
    </p:spTree>
    <p:extLst>
      <p:ext uri="{BB962C8B-B14F-4D97-AF65-F5344CB8AC3E}">
        <p14:creationId xmlns:p14="http://schemas.microsoft.com/office/powerpoint/2010/main" val="124031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F86F5FF-E804-4E82-8A33-E5F16481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92523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Плућњак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Pylmonaria </a:t>
            </a:r>
            <a:r>
              <a:rPr lang="sr-Latn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EAF6C6CA-3D94-48E1-AD5D-F3C6137C7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471095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ЛЕКОВИТА СВОЈСТВА: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 средство за разређивање бронхијалног секрета  и олакшавање искашљавања.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>
            <a:off x="6624919" y="1041400"/>
            <a:ext cx="4533260" cy="4947024"/>
          </a:xfrm>
        </p:spPr>
      </p:pic>
    </p:spTree>
    <p:extLst>
      <p:ext uri="{BB962C8B-B14F-4D97-AF65-F5344CB8AC3E}">
        <p14:creationId xmlns:p14="http://schemas.microsoft.com/office/powerpoint/2010/main" val="33391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F779DA7-381E-422A-96AF-F9B60385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387351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Винова лоза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>
                <a:latin typeface="Times New Roman" pitchFamily="18" charset="0"/>
                <a:cs typeface="Times New Roman" pitchFamily="18" charset="0"/>
              </a:rPr>
            </a:br>
            <a:r>
              <a:rPr lang="sr-Latn-RS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Vitis </a:t>
            </a:r>
            <a:r>
              <a:rPr lang="sr-Latn-RS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vinifera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A3708824-A7BD-4F7C-BD5C-8EC401B07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2376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 обухвата око 60 врста дрвенастих пузавица, од којих се само неколико узгаја. </a:t>
            </a:r>
            <a:endParaRPr lang="ru-RU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писаних података се може рећи да је култура гајења винове лозе стара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7000—9000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година.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,,Културну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винову лозу је на територији Србије први пут посадио цар Пробус на Фрушкој гори и Монс Ауреус (околина Смедерева).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>
            <a:off x="7584141" y="1041400"/>
            <a:ext cx="3574037" cy="4775200"/>
          </a:xfrm>
        </p:spPr>
      </p:pic>
    </p:spTree>
    <p:extLst>
      <p:ext uri="{BB962C8B-B14F-4D97-AF65-F5344CB8AC3E}">
        <p14:creationId xmlns:p14="http://schemas.microsoft.com/office/powerpoint/2010/main" val="170011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B5F6DA5-F377-46D0-BD25-9726E142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Босиљак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Ocimum</a:t>
            </a:r>
            <a:r>
              <a:rPr lang="sr-Latn-RS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basilicum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998372BE-01AB-4720-8118-ECFE95254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1"/>
            <a:ext cx="6256866" cy="2291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Босиљак је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ароматична биљка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пријатног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мириса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која се користи у кулинарству (као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зачин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одавно је своје место нашао у медитеранској кухињи, нарочито италијанској и француској где је готово незаобилазан зачин за супе, пасту и јела од меса и рибе, а познат је и италијански сос </a:t>
            </a:r>
            <a:r>
              <a:rPr lang="ru-RU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песто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који се прави од босиљка, пињола и маслиновог уља. Користи се и за побољшање расположења, против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несанице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ноћног мокрења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27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8C8E18A-5DC1-41B5-A58F-0DBEE6BC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68318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Булка</a:t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Papaver rhoeas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једногодишња, ређе двогодишња зељаста биљка из породице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макова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0657431F-DBE3-4C60-845F-8421B6347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17917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народној медицини, чај од ове биљке се користи за лечење дисајних органа, код проблема са органима за варење, а показала се одличним леком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 лечењу нервне напетости.</a:t>
            </a:r>
          </a:p>
          <a:p>
            <a:pPr algn="l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сировом стању је отровна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треба водити рачуна да се њен мирис што мање удише приликом брања, јер може изазвати мучнине.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319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9137E15-7BCE-401D-9970-BF877382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Детелина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Trifolium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BB5AFBF4-22B7-4C7B-B81C-91110A6D3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2419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Најчешће врсте детелине које се узгајају на ораницама као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крмно биље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(сточна храна) су црвена, бела и шведска детелина. Детелина је пожељна за исхрану стоке јер је богата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протеинима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фосфором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калцијумом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чиме се обезбеђује квалитетна исхран, како у свежем, тако и у сувом стању. Такође су богати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беланчевинама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витаминима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(посебно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витамином Ц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каротеном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9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832356-724E-4933-9CD1-56744416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Питоми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Aesculus</a:t>
            </a:r>
            <a:r>
              <a:rPr lang="sr-Latn-RS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hippocastanum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E2C089E7-36CD-4F6E-B663-9F7AAA649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Кора се у народу употребљава за лечење сметњи у варењу, против грознице (због горчине) и прехладе, а и против извесних кожних обољења. Раније се користила за штављење кожа и за бојење вунених тканина.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</a:t>
            </a:r>
            <a:r>
              <a:rPr lang="ru-RU" u="none" strike="noStrik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 употребљавају као лек против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хемороида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дијареје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Екстракт семена дивљег кестена садржи есцин, компоненту која стабилизује зидове венских крвних судова, и на тај начин смањује појаву отока и бола у ногама. Немачка комисија Е је одобрила употребу дивљег кестена код венске инсуфицијенције ногу (отечене, болне ноге).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се употребљава као народни лек за јачање, против пролива и против пега на лицу.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34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2E3BDC1-2FD5-4DEC-AC2A-044001B4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Дрен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a-Latn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Cornus mas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A50A6F15-A86B-4EF2-A95A-7AF14F6B1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Опоре 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танини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полиуронске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пектини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материје повољно делују на слузницу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црева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због чега се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пекмез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други производи справљени од зрелих дрењина дају као лек за лечење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дијареје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других обољења органа за варење. Сличног је дејства и кора. Праве се и слатко,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компот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џем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19835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TM02900743[[fn=Organska]]</Template>
  <TotalTime>288</TotalTime>
  <Words>835</Words>
  <Application>Microsoft Office PowerPoint</Application>
  <PresentationFormat>Custom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Organski</vt:lpstr>
      <vt:lpstr> ОШ „Аца Синадиновић“ Лоћика Одељење: Тешица</vt:lpstr>
      <vt:lpstr>Бела рада Bellis perennis </vt:lpstr>
      <vt:lpstr>Плућњак Pylmonaria officinalis</vt:lpstr>
      <vt:lpstr>Винова лоза Vitis vinifera</vt:lpstr>
      <vt:lpstr>Босиљак Ocimum basilicum</vt:lpstr>
      <vt:lpstr>Булка  Papaver rhoeas је једногодишња, ређе двогодишња зељаста биљка из породице макова</vt:lpstr>
      <vt:lpstr>Детелина Trifolium</vt:lpstr>
      <vt:lpstr>Питоми кестен Aesculus hippocastanum</vt:lpstr>
      <vt:lpstr>Дрен Cornus mas</vt:lpstr>
      <vt:lpstr>Гинко Ginkgo biloba</vt:lpstr>
      <vt:lpstr>Кантарион Hypericum perforatum</vt:lpstr>
      <vt:lpstr>Коприва Urtica dioica</vt:lpstr>
      <vt:lpstr>Кукурек Helleborus</vt:lpstr>
      <vt:lpstr>Багрем Robinia pseudoacacia</vt:lpstr>
      <vt:lpstr>Хоћу-нећу Capsella bursa-pastoris</vt:lpstr>
      <vt:lpstr>Сремуш Allium ursinum</vt:lpstr>
      <vt:lpstr>Шумска јагода Fragaria vesca</vt:lpstr>
      <vt:lpstr>Камилица Matricaria chamomilla</vt:lpstr>
      <vt:lpstr>Висибаба Galanthus nivalis</vt:lpstr>
      <vt:lpstr>Попино прасе  Hordeum murinum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 „Аца Синадиновић“ Лоћика Одељење: Тешица</dc:title>
  <dc:creator>SRT 08-20 Aleksandar Milenković</dc:creator>
  <cp:lastModifiedBy>Beasty</cp:lastModifiedBy>
  <cp:revision>47</cp:revision>
  <dcterms:created xsi:type="dcterms:W3CDTF">2021-05-22T18:20:13Z</dcterms:created>
  <dcterms:modified xsi:type="dcterms:W3CDTF">2021-06-07T16:44:57Z</dcterms:modified>
</cp:coreProperties>
</file>