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67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hbZl2CQ84W6WKRDD3ny/K3HCe7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1938" y="-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2516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b37a1896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b37a1896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b37a1896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b37a1896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b37a189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b37a1896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b37a18967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b37a18967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b37a189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b37a189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b37a1896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b37a1896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b37a1896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b37a1896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b37a1896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b37a1896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9B%D0%B0%D1%82%D0%B8%D0%BD%D1%81%D0%BA%D0%B8_%D1%98%D0%B5%D0%B7%D0%B8%D0%B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s://sr.wikipedia.org/wiki/%D0%A3%D1%81%D0%BD%D0%B0%D1%82%D0%B8%D1%86%D0%B5" TargetMode="External"/><Relationship Id="rId4" Type="http://schemas.openxmlformats.org/officeDocument/2006/relationships/hyperlink" Target="https://sr.wikipedia.org/wiki/%D0%90%D1%80%D0%BE%D0%BC%D0%B0%D1%82%D0%B8%D1%87%D0%BD%D0%B5_%D0%B1%D0%B8%D1%99%D0%BA%D0%B5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F%D1%80%D0%B5%D1%85%D0%BB%D0%B0%D0%B4%D0%B0" TargetMode="External"/><Relationship Id="rId3" Type="http://schemas.openxmlformats.org/officeDocument/2006/relationships/hyperlink" Target="https://sr.wikipedia.org/wiki/%D0%9B%D0%B0%D1%82%D0%B8%D0%BD%D1%81%D0%BA%D0%B8_%D1%98%D0%B5%D0%B7%D0%B8%D0%BA" TargetMode="External"/><Relationship Id="rId7" Type="http://schemas.openxmlformats.org/officeDocument/2006/relationships/hyperlink" Target="https://sr.wikipedia.org/wiki/%D0%93%D1%80%D0%B8%D0%B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90%D0%BD%D0%B3%D0%B8%D0%BD%D0%B0" TargetMode="External"/><Relationship Id="rId5" Type="http://schemas.openxmlformats.org/officeDocument/2006/relationships/hyperlink" Target="https://sr.wikipedia.org/wiki/Amaranthaceae" TargetMode="External"/><Relationship Id="rId10" Type="http://schemas.openxmlformats.org/officeDocument/2006/relationships/image" Target="../media/image11.jpg"/><Relationship Id="rId4" Type="http://schemas.openxmlformats.org/officeDocument/2006/relationships/hyperlink" Target="https://sr.wikipedia.org/wiki/%D0%9B%D0%BE%D0%B1%D0%BE%D0%B4%D0%B0" TargetMode="External"/><Relationship Id="rId9" Type="http://schemas.openxmlformats.org/officeDocument/2006/relationships/hyperlink" Target="https://sr.wikipedia.org/wiki/Bronhiti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9B%D0%B0%D1%82%D0%B8%D0%BD%D1%81%D0%BA%D0%B8_%D1%98%D0%B5%D0%B7%D0%B8%D0%B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A0%D0%BE%D0%B4_(%D0%B1%D0%B8%D0%BE%D0%BB%D0%BE%D0%B3%D0%B8%D1%98%D0%B0)" TargetMode="External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A0%D1%83%D0%B6%D0%B5_(%D0%BF%D0%BE%D1%80%D0%BE%D0%B4%D0%B8%D1%86%D0%B0)" TargetMode="External"/><Relationship Id="rId5" Type="http://schemas.openxmlformats.org/officeDocument/2006/relationships/hyperlink" Target="https://sr.wikipedia.org/wiki/%D0%91%D0%B8%D1%99%D0%BA%D0%B5" TargetMode="External"/><Relationship Id="rId4" Type="http://schemas.openxmlformats.org/officeDocument/2006/relationships/hyperlink" Target="https://sr.wikipedia.org/wiki/%D0%94%D1%80%D0%B2%D0%B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/index.php?title=%D0%A0%D1%83%D0%BC%D0%B8%D1%86%D0%B8%D0%BD&amp;action=edit&amp;redlink=1" TargetMode="External"/><Relationship Id="rId3" Type="http://schemas.openxmlformats.org/officeDocument/2006/relationships/hyperlink" Target="https://sr.wikipedia.org/wiki/%D0%9B%D0%B0%D1%82%D0%B8%D0%BD%D1%81%D0%BA%D0%B8_%D1%98%D0%B5%D0%B7%D0%B8%D0%BA" TargetMode="External"/><Relationship Id="rId7" Type="http://schemas.openxmlformats.org/officeDocument/2006/relationships/hyperlink" Target="https://sr.wikipedia.org/wiki/%D0%9A%D0%BE%D1%80%D0%B5%D0%B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Polygonaceae" TargetMode="External"/><Relationship Id="rId5" Type="http://schemas.openxmlformats.org/officeDocument/2006/relationships/hyperlink" Target="https://sr.wikipedia.org/wiki/Vi%C5%A1egodi%C5%A1nja_biljka" TargetMode="External"/><Relationship Id="rId4" Type="http://schemas.openxmlformats.org/officeDocument/2006/relationships/hyperlink" Target="https://sr.wikipedia.org/wiki/%D0%97%D0%B5%D1%99%D0%B0%D1%81%D1%82%D0%B0_%D0%B1%D0%B8%D1%99%D0%BA%D0%B0" TargetMode="External"/><Relationship Id="rId9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A1%D1%82%D0%B0%D0%B1%D0%BB%D0%BE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A5%D0%98%D0%92" TargetMode="External"/><Relationship Id="rId5" Type="http://schemas.openxmlformats.org/officeDocument/2006/relationships/hyperlink" Target="https://sr.wikipedia.org/wiki/%D0%A6%D0%B2%D0%B0%D1%81%D1%82" TargetMode="External"/><Relationship Id="rId4" Type="http://schemas.openxmlformats.org/officeDocument/2006/relationships/hyperlink" Target="https://sr.wikipedia.org/wiki/%D0%A6%D0%B2%D0%B5%D1%8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9B%D0%B0%D1%82%D0%B8%D0%BD%D1%81%D0%BA%D0%B8_%D1%98%D0%B5%D0%B7%D0%B8%D0%B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sr.wikipedia.org/w/index.php?title=Araliaceae&amp;action=edit&amp;redlink=1" TargetMode="External"/><Relationship Id="rId4" Type="http://schemas.openxmlformats.org/officeDocument/2006/relationships/hyperlink" Target="https://sr.wikipedia.org/w/index.php?title=%D0%9F%D0%BE%D0%B2%D0%B8%D1%98%D1%83%D1%88%D0%B0&amp;action=edit&amp;redlink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9B%D0%B0%D1%82%D0%B8%D0%BD%D1%81%D0%BA%D0%B8_%D1%98%D0%B5%D0%B7%D0%B8%D0%BA" TargetMode="External"/><Relationship Id="rId7" Type="http://schemas.openxmlformats.org/officeDocument/2006/relationships/hyperlink" Target="https://sr.wikipedia.org/wiki/%D0%A1%D1%82%D0%B0%D0%B1%D0%BB%D0%B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sr.wikipedia.org/wiki/%D0%9C%D0%BE%D0%BD%D0%BE%D0%BA%D0%BE%D1%82%D0%B8%D0%BB%D0%B5%D0%B4%D0%BE%D0%BD%D0%B5_%D0%B1%D0%B8%D1%99%D0%BA%D0%B5" TargetMode="External"/><Relationship Id="rId4" Type="http://schemas.openxmlformats.org/officeDocument/2006/relationships/hyperlink" Target="https://sr.wikipedia.org/wiki/%D0%A0%D0%BE%D0%B4_(%D0%B1%D0%B8%D0%BE%D0%BB%D0%BE%D0%B3%D0%B8%D1%98%D0%B0)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https://sr.wikipedia.org/wiki/%D0%9B%D0%B0%D1%82%D0%B8%D0%BD%D1%81%D0%BA%D0%B8_%D1%98%D0%B5%D0%B7%D0%B8%D0%BA" TargetMode="External"/><Relationship Id="rId7" Type="http://schemas.openxmlformats.org/officeDocument/2006/relationships/hyperlink" Target="https://sr.wikipedia.org/w/index.php?title=Violaceae&amp;action=edit&amp;redlink=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/index.php?title=%D0%89%D1%83%D0%B1%D0%B8%D1%87%D0%B8%D1%86%D0%B5_(%D0%BF%D0%BE%D1%80%D0%BE%D0%B4%D0%B8%D1%86%D0%B0)&amp;action=edit&amp;redlink=1" TargetMode="External"/><Relationship Id="rId5" Type="http://schemas.openxmlformats.org/officeDocument/2006/relationships/hyperlink" Target="https://sr.wikipedia.org/wiki/%D0%A1%D0%BA%D1%80%D0%B8%D0%B2%D0%B5%D0%BD%D0%BE%D1%81%D0%B5%D0%BC%D0%B5%D0%BD%D0%B8%D1%86%D0%B5" TargetMode="External"/><Relationship Id="rId4" Type="http://schemas.openxmlformats.org/officeDocument/2006/relationships/hyperlink" Target="https://sr.wikipedia.org/wiki/%D0%94%D0%B8%D0%BA%D0%BE%D1%82%D0%B8%D0%BB%D0%B5%D0%B4%D0%BE%D0%BD%D0%B5_%D0%B1%D0%B8%D1%99%D0%BA%D0%B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9B%D0%B0%D1%82%D0%B8%D0%BD%D1%81%D0%BA%D0%B8_%D1%98%D0%B5%D0%B7%D0%B8%D0%B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sr.wikipedia.org/wiki/%D0%9B%D0%B5%D0%BA%D0%BE%D0%B2%D0%B8%D1%82%D0%B5_%D0%B1%D0%B8%D1%99%D0%BA%D0%B5" TargetMode="External"/><Relationship Id="rId4" Type="http://schemas.openxmlformats.org/officeDocument/2006/relationships/hyperlink" Target="https://sr.wikipedia.org/wiki/%D0%97%D0%B5%D1%99%D0%B0%D1%81%D1%82%D0%B0_%D0%B1%D0%B8%D1%99%D0%BA%D0%B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9B%D0%B0%D1%82%D0%B8%D0%BD%D1%81%D0%BA%D0%B8_%D1%98%D0%B5%D0%B7%D0%B8%D0%B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" y="0"/>
            <a:ext cx="9144000" cy="68580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661416" y="76492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r-Cyrl-RS" dirty="0" smtClean="0">
                <a:latin typeface="Comic Sans MS" pitchFamily="66" charset="0"/>
                <a:cs typeface="Calibri" pitchFamily="34" charset="0"/>
              </a:rPr>
              <a:t>ДИГИТАЛНИ ХЕРБАРИЈУМ</a:t>
            </a:r>
            <a:br>
              <a:rPr lang="sr-Cyrl-RS" dirty="0" smtClean="0">
                <a:latin typeface="Comic Sans MS" pitchFamily="66" charset="0"/>
                <a:cs typeface="Calibri" pitchFamily="34" charset="0"/>
              </a:rPr>
            </a:br>
            <a:r>
              <a:rPr lang="sr-Cyrl-RS" dirty="0" smtClean="0">
                <a:latin typeface="Comic Sans MS" pitchFamily="66" charset="0"/>
                <a:cs typeface="Calibri" pitchFamily="34" charset="0"/>
              </a:rPr>
              <a:t>ош,,аца синадиновић“</a:t>
            </a:r>
            <a:endParaRPr dirty="0"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347216" y="4629912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sr-Cyrl-RS" dirty="0" smtClean="0">
                <a:solidFill>
                  <a:srgbClr val="FF0000"/>
                </a:solidFill>
              </a:rPr>
              <a:t>5</a:t>
            </a:r>
            <a:r>
              <a:rPr lang="sr-Cyrl-RS" dirty="0" smtClean="0">
                <a:solidFill>
                  <a:srgbClr val="FF0000"/>
                </a:solidFill>
                <a:latin typeface="Comic Sans MS" pitchFamily="66" charset="0"/>
              </a:rPr>
              <a:t>.разред Тешица,</a:t>
            </a:r>
            <a:endParaRPr lang="en-US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sr-Cyrl-RS" dirty="0" smtClean="0">
                <a:solidFill>
                  <a:srgbClr val="FF0000"/>
                </a:solidFill>
                <a:latin typeface="Comic Sans MS" pitchFamily="66" charset="0"/>
              </a:rPr>
              <a:t>Анђела Кузмановић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sr-Cyrl-RS" dirty="0" smtClean="0">
                <a:solidFill>
                  <a:srgbClr val="FF0000"/>
                </a:solidFill>
                <a:latin typeface="Comic Sans MS" pitchFamily="66" charset="0"/>
              </a:rPr>
              <a:t>Данило Станковић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sr-Cyrl-RS" dirty="0" smtClean="0">
                <a:solidFill>
                  <a:srgbClr val="FF0000"/>
                </a:solidFill>
                <a:latin typeface="Comic Sans MS" pitchFamily="66" charset="0"/>
              </a:rPr>
              <a:t>Теодора Глигоријевић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0912" y="2706624"/>
            <a:ext cx="3791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/>
              <a:t>Наставник : Барбара Јовчић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b37a18967_0_26"/>
          <p:cNvSpPr txBox="1">
            <a:spLocks noGrp="1"/>
          </p:cNvSpPr>
          <p:nvPr>
            <p:ph type="title"/>
          </p:nvPr>
        </p:nvSpPr>
        <p:spPr>
          <a:xfrm>
            <a:off x="239458" y="274650"/>
            <a:ext cx="8447242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sr-Cyrl-RS" dirty="0" smtClean="0">
                <a:latin typeface="Comic Sans MS" pitchFamily="66" charset="0"/>
              </a:rPr>
              <a:t>Матичњак</a:t>
            </a:r>
            <a:br>
              <a:rPr lang="sr-Cyrl-RS" dirty="0" smtClean="0">
                <a:latin typeface="Comic Sans MS" pitchFamily="66" charset="0"/>
              </a:rPr>
            </a:br>
            <a:r>
              <a:rPr lang="sr-Cyrl-RS" sz="1600" b="1" dirty="0">
                <a:solidFill>
                  <a:srgbClr val="202122"/>
                </a:solidFill>
                <a:latin typeface="Comic Sans MS" pitchFamily="66" charset="0"/>
              </a:rPr>
              <a:t>Матичњак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или </a:t>
            </a:r>
            <a:r>
              <a:rPr lang="sr-Cyrl-RS" sz="1600" b="1" dirty="0">
                <a:solidFill>
                  <a:srgbClr val="202122"/>
                </a:solidFill>
                <a:latin typeface="Comic Sans MS" pitchFamily="66" charset="0"/>
              </a:rPr>
              <a:t>пчелиња трава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, </a:t>
            </a:r>
            <a:r>
              <a:rPr lang="sr-Cyrl-RS" sz="1600" b="1" dirty="0">
                <a:solidFill>
                  <a:srgbClr val="202122"/>
                </a:solidFill>
                <a:latin typeface="Comic Sans MS" pitchFamily="66" charset="0"/>
              </a:rPr>
              <a:t>маточина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, </a:t>
            </a:r>
            <a:r>
              <a:rPr lang="sr-Cyrl-RS" sz="1600" b="1" dirty="0">
                <a:solidFill>
                  <a:srgbClr val="202122"/>
                </a:solidFill>
                <a:latin typeface="Comic Sans MS" pitchFamily="66" charset="0"/>
              </a:rPr>
              <a:t>пчелињак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, </a:t>
            </a:r>
            <a:r>
              <a:rPr lang="sr-Cyrl-RS" sz="1600" b="1" dirty="0">
                <a:solidFill>
                  <a:srgbClr val="202122"/>
                </a:solidFill>
                <a:latin typeface="Comic Sans MS" pitchFamily="66" charset="0"/>
              </a:rPr>
              <a:t>лимун трава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(</a:t>
            </a:r>
            <a:r>
              <a:rPr lang="sr-Cyrl-RS" sz="1600" dirty="0">
                <a:solidFill>
                  <a:srgbClr val="0645AD"/>
                </a:solidFill>
                <a:latin typeface="Comic Sans MS" pitchFamily="66" charset="0"/>
                <a:hlinkClick r:id="rId3" tooltip="Латински језик"/>
              </a:rPr>
              <a:t>лат.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sr-Latn-RS" sz="1600" i="1" dirty="0">
                <a:solidFill>
                  <a:srgbClr val="202122"/>
                </a:solidFill>
                <a:latin typeface="Comic Sans MS" pitchFamily="66" charset="0"/>
              </a:rPr>
              <a:t>Melissa officinalis</a:t>
            </a:r>
            <a:r>
              <a:rPr lang="sr-Latn-RS" sz="1600" dirty="0">
                <a:solidFill>
                  <a:srgbClr val="202122"/>
                </a:solidFill>
                <a:latin typeface="Comic Sans MS" pitchFamily="66" charset="0"/>
              </a:rPr>
              <a:t>) 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је лековита, </a:t>
            </a:r>
            <a:r>
              <a:rPr lang="sr-Cyrl-RS" sz="1600" dirty="0">
                <a:solidFill>
                  <a:srgbClr val="0645AD"/>
                </a:solidFill>
                <a:latin typeface="Comic Sans MS" pitchFamily="66" charset="0"/>
                <a:hlinkClick r:id="rId4" tooltip="Ароматичне биљке"/>
              </a:rPr>
              <a:t>ароматична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биљка из породице </a:t>
            </a:r>
            <a:r>
              <a:rPr lang="sr-Cyrl-RS" sz="1600" dirty="0">
                <a:solidFill>
                  <a:srgbClr val="0645AD"/>
                </a:solidFill>
                <a:latin typeface="Comic Sans MS" pitchFamily="66" charset="0"/>
                <a:hlinkClick r:id="rId5"/>
              </a:rPr>
              <a:t>уснатица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(</a:t>
            </a:r>
            <a:r>
              <a:rPr lang="sr-Latn-RS" sz="1600" dirty="0">
                <a:solidFill>
                  <a:srgbClr val="202122"/>
                </a:solidFill>
                <a:latin typeface="Comic Sans MS" pitchFamily="66" charset="0"/>
              </a:rPr>
              <a:t>Lamiaceae).</a:t>
            </a:r>
            <a:endParaRPr sz="1600" dirty="0">
              <a:latin typeface="Comic Sans MS" pitchFamily="66" charset="0"/>
            </a:endParaRPr>
          </a:p>
        </p:txBody>
      </p:sp>
      <p:sp>
        <p:nvSpPr>
          <p:cNvPr id="144" name="Google Shape;144;g7b37a18967_0_26"/>
          <p:cNvSpPr txBox="1">
            <a:spLocks noGrp="1"/>
          </p:cNvSpPr>
          <p:nvPr>
            <p:ph type="body" idx="1"/>
          </p:nvPr>
        </p:nvSpPr>
        <p:spPr>
          <a:xfrm>
            <a:off x="4194048" y="1600200"/>
            <a:ext cx="4492752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Ова биљка се традиционално употребљава у српском народу. Етарско уље је </a:t>
            </a: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седатив </a:t>
            </a: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и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карминатив </a:t>
            </a: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(средство 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против надувености стомака), а може и да се утрљава споља против </a:t>
            </a: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реуматизма</a:t>
            </a: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и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неуралгија.</a:t>
            </a: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 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Веома је цењено у парфимеријској индустрији, а и користе се против убода </a:t>
            </a: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комараца.</a:t>
            </a:r>
          </a:p>
          <a:p>
            <a:pPr marL="0" lvl="0" indent="0">
              <a:buNone/>
            </a:pPr>
            <a:r>
              <a:rPr lang="ru-RU" sz="1400" dirty="0" smtClean="0">
                <a:latin typeface="Comic Sans MS" pitchFamily="66" charset="0"/>
              </a:rPr>
              <a:t>Вишегодишња </a:t>
            </a:r>
            <a:r>
              <a:rPr lang="ru-RU" sz="1400" dirty="0">
                <a:latin typeface="Comic Sans MS" pitchFamily="66" charset="0"/>
              </a:rPr>
              <a:t>зељаста биљка са кратким </a:t>
            </a:r>
            <a:r>
              <a:rPr lang="ru-RU" sz="1400" dirty="0" smtClean="0">
                <a:latin typeface="Comic Sans MS" pitchFamily="66" charset="0"/>
              </a:rPr>
              <a:t>ризомом</a:t>
            </a:r>
            <a:r>
              <a:rPr lang="ru-RU" sz="1400" dirty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и </a:t>
            </a:r>
            <a:r>
              <a:rPr lang="ru-RU" sz="1400" dirty="0">
                <a:latin typeface="Comic Sans MS" pitchFamily="66" charset="0"/>
              </a:rPr>
              <a:t>подземним столонама. </a:t>
            </a:r>
          </a:p>
          <a:p>
            <a:pPr marL="0" lvl="0" indent="0">
              <a:buNone/>
            </a:pPr>
            <a:r>
              <a:rPr lang="ru-RU" sz="1400" dirty="0">
                <a:latin typeface="Comic Sans MS" pitchFamily="66" charset="0"/>
              </a:rPr>
              <a:t> </a:t>
            </a:r>
          </a:p>
          <a:p>
            <a:pPr marL="0" lvl="0" indent="0">
              <a:buNone/>
            </a:pPr>
            <a:r>
              <a:rPr lang="ru-RU" sz="1400" dirty="0" smtClean="0">
                <a:latin typeface="Comic Sans MS" pitchFamily="66" charset="0"/>
              </a:rPr>
              <a:t>Листови су </a:t>
            </a:r>
            <a:r>
              <a:rPr lang="ru-RU" sz="1400" dirty="0">
                <a:latin typeface="Comic Sans MS" pitchFamily="66" charset="0"/>
              </a:rPr>
              <a:t>светлозелени, јајасти са ободом који је грубо тестераст и распоређени су наспрамно. </a:t>
            </a:r>
          </a:p>
          <a:p>
            <a:pPr marL="0" lvl="0" indent="0">
              <a:buNone/>
            </a:pPr>
            <a:r>
              <a:rPr lang="ru-RU" sz="1400" dirty="0" smtClean="0">
                <a:latin typeface="Comic Sans MS" pitchFamily="66" charset="0"/>
              </a:rPr>
              <a:t>Цветови </a:t>
            </a:r>
            <a:r>
              <a:rPr lang="ru-RU" sz="1400" dirty="0">
                <a:latin typeface="Comic Sans MS" pitchFamily="66" charset="0"/>
              </a:rPr>
              <a:t>су двоусни бели, светлољубичасти или жути. Биљка мирише на лимун, отуд назив лимунова трава. Назив пчелиња трава биљка је добила јер су чести посетиоци пчеле. </a:t>
            </a:r>
          </a:p>
          <a:p>
            <a:pPr marL="0" lvl="0" indent="0">
              <a:buNone/>
            </a:pPr>
            <a:r>
              <a:rPr lang="ru-RU" sz="1400" dirty="0" smtClean="0">
                <a:latin typeface="Comic Sans MS" pitchFamily="66" charset="0"/>
              </a:rPr>
              <a:t>У </a:t>
            </a:r>
            <a:r>
              <a:rPr lang="ru-RU" sz="1400" dirty="0">
                <a:latin typeface="Comic Sans MS" pitchFamily="66" charset="0"/>
              </a:rPr>
              <a:t>питању је вишегодишња биљка, чији је век трајања од 5 до 10 година. Формира жбун, бокори </a:t>
            </a:r>
            <a:r>
              <a:rPr lang="ru-RU" sz="1400" dirty="0" smtClean="0">
                <a:latin typeface="Comic Sans MS" pitchFamily="66" charset="0"/>
              </a:rPr>
              <a:t>се.</a:t>
            </a:r>
          </a:p>
          <a:p>
            <a:pPr marL="0" lvl="0" indent="0">
              <a:buNone/>
            </a:pPr>
            <a:r>
              <a:rPr lang="ru-RU" sz="1400" dirty="0" smtClean="0">
                <a:latin typeface="Comic Sans MS" pitchFamily="66" charset="0"/>
              </a:rPr>
              <a:t>Може </a:t>
            </a:r>
            <a:r>
              <a:rPr lang="ru-RU" sz="1400" dirty="0">
                <a:latin typeface="Comic Sans MS" pitchFamily="66" charset="0"/>
              </a:rPr>
              <a:t>да буде и врло декоративна саксијска биљка, пријатног мириса.</a:t>
            </a:r>
          </a:p>
          <a:p>
            <a:pPr marL="0" lvl="0" indent="0">
              <a:buNone/>
            </a:pPr>
            <a:endParaRPr sz="1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45" name="Google Shape;145;g7b37a18967_0_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458" y="1597152"/>
            <a:ext cx="3735134" cy="4447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b37a18967_1_6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113776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sr-Cyrl-RS" dirty="0" smtClean="0">
                <a:latin typeface="Comic Sans MS" pitchFamily="66" charset="0"/>
              </a:rPr>
              <a:t>Блитва</a:t>
            </a:r>
            <a:br>
              <a:rPr lang="sr-Cyrl-RS" dirty="0" smtClean="0">
                <a:latin typeface="Comic Sans MS" pitchFamily="66" charset="0"/>
              </a:rPr>
            </a:br>
            <a:r>
              <a:rPr lang="sr-Cyrl-RS" sz="1600" b="1" dirty="0">
                <a:latin typeface="Comic Sans MS" pitchFamily="66" charset="0"/>
              </a:rPr>
              <a:t>Блитва</a:t>
            </a:r>
            <a:r>
              <a:rPr lang="sr-Cyrl-RS" sz="1600" dirty="0">
                <a:latin typeface="Comic Sans MS" pitchFamily="66" charset="0"/>
              </a:rPr>
              <a:t> (</a:t>
            </a:r>
            <a:r>
              <a:rPr lang="sr-Cyrl-RS" sz="1600" dirty="0">
                <a:latin typeface="Comic Sans MS" pitchFamily="66" charset="0"/>
                <a:hlinkClick r:id="rId3" tooltip="Латински језик"/>
              </a:rPr>
              <a:t>лат.</a:t>
            </a:r>
            <a:r>
              <a:rPr lang="sr-Cyrl-RS" sz="1600" dirty="0">
                <a:latin typeface="Comic Sans MS" pitchFamily="66" charset="0"/>
              </a:rPr>
              <a:t> </a:t>
            </a:r>
            <a:r>
              <a:rPr lang="sr-Latn-RS" sz="1600" i="1" dirty="0">
                <a:latin typeface="Comic Sans MS" pitchFamily="66" charset="0"/>
              </a:rPr>
              <a:t>Beta vulgaris var. cicla</a:t>
            </a:r>
            <a:r>
              <a:rPr lang="sr-Latn-RS" sz="1600" dirty="0">
                <a:latin typeface="Comic Sans MS" pitchFamily="66" charset="0"/>
              </a:rPr>
              <a:t>) </a:t>
            </a:r>
            <a:r>
              <a:rPr lang="sr-Cyrl-RS" sz="1600" dirty="0">
                <a:latin typeface="Comic Sans MS" pitchFamily="66" charset="0"/>
              </a:rPr>
              <a:t>двогодишња је биљка из фамилије </a:t>
            </a:r>
            <a:r>
              <a:rPr lang="sr-Cyrl-RS" sz="1600" dirty="0">
                <a:latin typeface="Comic Sans MS" pitchFamily="66" charset="0"/>
                <a:hlinkClick r:id="rId4" tooltip="Лобода"/>
              </a:rPr>
              <a:t>лобода</a:t>
            </a:r>
            <a:r>
              <a:rPr lang="sr-Cyrl-RS" sz="1600" dirty="0">
                <a:latin typeface="Comic Sans MS" pitchFamily="66" charset="0"/>
              </a:rPr>
              <a:t> (</a:t>
            </a:r>
            <a:r>
              <a:rPr lang="sr-Latn-RS" sz="1600" i="1" u="sng" dirty="0">
                <a:latin typeface="Comic Sans MS" pitchFamily="66" charset="0"/>
                <a:hlinkClick r:id="rId5" tooltip="Amaranthaceae"/>
              </a:rPr>
              <a:t>Amaranthaceae</a:t>
            </a:r>
            <a:r>
              <a:rPr lang="sr-Latn-RS" sz="1600" dirty="0">
                <a:latin typeface="Comic Sans MS" pitchFamily="66" charset="0"/>
              </a:rPr>
              <a:t>)</a:t>
            </a:r>
            <a:r>
              <a:rPr lang="sr-Cyrl-RS" sz="1600" dirty="0" smtClean="0">
                <a:latin typeface="Comic Sans MS" pitchFamily="66" charset="0"/>
              </a:rPr>
              <a:t/>
            </a:r>
            <a:br>
              <a:rPr lang="sr-Cyrl-RS" sz="1600" dirty="0" smtClean="0">
                <a:latin typeface="Comic Sans MS" pitchFamily="66" charset="0"/>
              </a:rPr>
            </a:br>
            <a:endParaRPr sz="1600" dirty="0">
              <a:latin typeface="Comic Sans MS" pitchFamily="66" charset="0"/>
            </a:endParaRPr>
          </a:p>
        </p:txBody>
      </p:sp>
      <p:sp>
        <p:nvSpPr>
          <p:cNvPr id="151" name="Google Shape;151;g7b37a18967_1_6"/>
          <p:cNvSpPr txBox="1">
            <a:spLocks noGrp="1"/>
          </p:cNvSpPr>
          <p:nvPr>
            <p:ph type="body" idx="1"/>
          </p:nvPr>
        </p:nvSpPr>
        <p:spPr>
          <a:xfrm>
            <a:off x="609600" y="1673352"/>
            <a:ext cx="417576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Блитва потиче са </a:t>
            </a: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Медитерана, </a:t>
            </a: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где 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се и данас користи у исхрани. </a:t>
            </a:r>
            <a:endParaRPr lang="ru-RU" sz="1400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Најбоље 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успева на плодним и влажним земљиштима, која су богата органским материјама. Блитва нема велике захтеве за топлотом и светлошћу. Може се гајити директно из семена или расадом. </a:t>
            </a:r>
            <a:endParaRPr lang="ru-RU" sz="1400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Сеје 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се </a:t>
            </a: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од 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фебруара до јула, на дубини 2—4 cm са 10—20 g семена на 10 m. </a:t>
            </a:r>
            <a:endParaRPr lang="ru-RU" sz="1400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Витамин А </a:t>
            </a:r>
            <a:r>
              <a:rPr lang="ru-RU" sz="1400" dirty="0">
                <a:latin typeface="Comic Sans MS" pitchFamily="66" charset="0"/>
              </a:rPr>
              <a:t> који се налази у блитви, јача имуни систем, чинећи људе отпорнијим на разне инфекције и упале респиратног система, као што су </a:t>
            </a:r>
            <a:r>
              <a:rPr lang="ru-RU" sz="1400" dirty="0">
                <a:latin typeface="Comic Sans MS" pitchFamily="66" charset="0"/>
                <a:hlinkClick r:id="rId6" tooltip="Ангина"/>
              </a:rPr>
              <a:t>ангина</a:t>
            </a:r>
            <a:r>
              <a:rPr lang="ru-RU" sz="1400" dirty="0">
                <a:latin typeface="Comic Sans MS" pitchFamily="66" charset="0"/>
              </a:rPr>
              <a:t>, </a:t>
            </a:r>
            <a:r>
              <a:rPr lang="ru-RU" sz="1400" dirty="0">
                <a:latin typeface="Comic Sans MS" pitchFamily="66" charset="0"/>
                <a:hlinkClick r:id="rId7" tooltip="Грип"/>
              </a:rPr>
              <a:t>грип</a:t>
            </a:r>
            <a:r>
              <a:rPr lang="ru-RU" sz="1400" dirty="0">
                <a:latin typeface="Comic Sans MS" pitchFamily="66" charset="0"/>
              </a:rPr>
              <a:t>, </a:t>
            </a:r>
            <a:r>
              <a:rPr lang="ru-RU" sz="1400" dirty="0">
                <a:latin typeface="Comic Sans MS" pitchFamily="66" charset="0"/>
                <a:hlinkClick r:id="rId8" tooltip="Прехлада"/>
              </a:rPr>
              <a:t>прехлада</a:t>
            </a:r>
            <a:r>
              <a:rPr lang="ru-RU" sz="1400" dirty="0">
                <a:latin typeface="Comic Sans MS" pitchFamily="66" charset="0"/>
              </a:rPr>
              <a:t>, </a:t>
            </a:r>
            <a:r>
              <a:rPr lang="ru-RU" sz="1400" dirty="0">
                <a:latin typeface="Comic Sans MS" pitchFamily="66" charset="0"/>
                <a:hlinkClick r:id="rId9" tooltip="Bronhitis"/>
              </a:rPr>
              <a:t>бронхитис</a:t>
            </a:r>
            <a:r>
              <a:rPr lang="ru-RU" sz="1400" dirty="0">
                <a:latin typeface="Comic Sans MS" pitchFamily="66" charset="0"/>
              </a:rPr>
              <a:t>. </a:t>
            </a:r>
            <a:endParaRPr lang="ru-RU" sz="1400" dirty="0" smtClean="0">
              <a:latin typeface="Comic Sans MS" pitchFamily="66" charset="0"/>
            </a:endParaRPr>
          </a:p>
          <a:p>
            <a:pPr marL="0" lvl="0" indent="0">
              <a:buNone/>
            </a:pPr>
            <a:r>
              <a:rPr lang="ru-RU" sz="1400" dirty="0" smtClean="0">
                <a:latin typeface="Comic Sans MS" pitchFamily="66" charset="0"/>
              </a:rPr>
              <a:t>Блитва </a:t>
            </a:r>
            <a:r>
              <a:rPr lang="ru-RU" sz="1400" dirty="0">
                <a:latin typeface="Comic Sans MS" pitchFamily="66" charset="0"/>
              </a:rPr>
              <a:t>због присуства витамина А, позитивно утиче и на здравље коже и косе. Витамин А чини кожу нежном, а косу јачу. Спречава исушавање и инфекције коже, убрзава зарастање рана</a:t>
            </a:r>
            <a:endParaRPr sz="1400" dirty="0">
              <a:latin typeface="Comic Sans MS" pitchFamily="66" charset="0"/>
            </a:endParaRPr>
          </a:p>
        </p:txBody>
      </p:sp>
      <p:pic>
        <p:nvPicPr>
          <p:cNvPr id="152" name="Google Shape;152;g7b37a18967_1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52288" y="1682496"/>
            <a:ext cx="3596640" cy="43525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>Магнолија</a:t>
            </a:r>
            <a:br>
              <a:rPr lang="sr-Cyrl-RS" dirty="0" smtClean="0"/>
            </a:br>
            <a:r>
              <a:rPr lang="sr-Cyrl-RS" sz="1800" dirty="0" smtClean="0"/>
              <a:t>(</a:t>
            </a:r>
            <a:r>
              <a:rPr lang="sr-Cyrl-RS" sz="1800" dirty="0" smtClean="0">
                <a:hlinkClick r:id="rId3" tooltip="Латински језик"/>
              </a:rPr>
              <a:t>лат</a:t>
            </a:r>
            <a:r>
              <a:rPr lang="sr-Cyrl-RS" sz="1800" dirty="0">
                <a:hlinkClick r:id="rId3" tooltip="Латински језик"/>
              </a:rPr>
              <a:t>.</a:t>
            </a:r>
            <a:r>
              <a:rPr lang="sr-Cyrl-RS" sz="1800" dirty="0"/>
              <a:t> </a:t>
            </a:r>
            <a:r>
              <a:rPr lang="sr-Latn-RS" sz="1800" i="1" dirty="0"/>
              <a:t>Magnolia</a:t>
            </a:r>
            <a:r>
              <a:rPr lang="sr-Latn-RS" sz="1800" dirty="0"/>
              <a:t>)</a:t>
            </a:r>
            <a:r>
              <a:rPr lang="sr-Cyrl-RS" dirty="0" smtClean="0"/>
              <a:t/>
            </a:r>
            <a:br>
              <a:rPr lang="sr-Cyrl-RS" dirty="0" smtClean="0"/>
            </a:br>
            <a:endParaRPr dirty="0"/>
          </a:p>
        </p:txBody>
      </p:sp>
      <p:pic>
        <p:nvPicPr>
          <p:cNvPr id="164" name="Google Shape;164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16667"/>
          <a:stretch/>
        </p:blipFill>
        <p:spPr>
          <a:xfrm>
            <a:off x="6693408" y="4114799"/>
            <a:ext cx="2170176" cy="262128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5" name="Google Shape;16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96" y="702551"/>
            <a:ext cx="2139103" cy="239421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499616" y="1434774"/>
            <a:ext cx="7168896" cy="483209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                      Представници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овог рода су </a:t>
            </a:r>
            <a:r>
              <a:rPr lang="sr-Cyrl-RS" dirty="0" smtClean="0">
                <a:solidFill>
                  <a:schemeClr val="tx1"/>
                </a:solidFill>
                <a:latin typeface="Comic Sans MS" pitchFamily="66" charset="0"/>
              </a:rPr>
              <a:t>дрвеће </a:t>
            </a:r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или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sr-Cyrl-RS" dirty="0" smtClean="0">
                <a:solidFill>
                  <a:schemeClr val="tx1"/>
                </a:solidFill>
                <a:latin typeface="Comic Sans MS" pitchFamily="66" charset="0"/>
              </a:rPr>
              <a:t>жбунови, </a:t>
            </a: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                                      често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са крупним листовима </a:t>
            </a:r>
            <a:endParaRPr lang="sr-Cyrl-RS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                 (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код врсте </a:t>
            </a:r>
            <a:r>
              <a:rPr lang="sr-Latn-RS" i="1" dirty="0">
                <a:solidFill>
                  <a:srgbClr val="202122"/>
                </a:solidFill>
                <a:latin typeface="Comic Sans MS" pitchFamily="66" charset="0"/>
              </a:rPr>
              <a:t>Magnolia macrophylla</a:t>
            </a:r>
            <a:r>
              <a:rPr lang="sr-Latn-RS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величина листа је до 1 </a:t>
            </a:r>
            <a:r>
              <a:rPr lang="sr-Latn-RS" dirty="0">
                <a:solidFill>
                  <a:srgbClr val="202122"/>
                </a:solidFill>
                <a:latin typeface="Comic Sans MS" pitchFamily="66" charset="0"/>
              </a:rPr>
              <a:t>m). </a:t>
            </a:r>
            <a:endParaRPr lang="sr-Cyrl-RS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                               Цветови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бивају опрашени инсектима </a:t>
            </a:r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.</a:t>
            </a:r>
          </a:p>
          <a:p>
            <a:endParaRPr lang="sr-Cyrl-RS" dirty="0">
              <a:solidFill>
                <a:srgbClr val="202122"/>
              </a:solidFill>
              <a:latin typeface="Comic Sans MS" pitchFamily="66" charset="0"/>
            </a:endParaRPr>
          </a:p>
          <a:p>
            <a:endParaRPr lang="sr-Cyrl-RS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endParaRPr lang="sr-Cyrl-RS" dirty="0">
              <a:solidFill>
                <a:srgbClr val="202122"/>
              </a:solidFill>
              <a:latin typeface="Comic Sans MS" pitchFamily="66" charset="0"/>
            </a:endParaRPr>
          </a:p>
          <a:p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endParaRPr lang="sr-Cyrl-RS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Род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магнолија има око 210 </a:t>
            </a:r>
            <a:r>
              <a:rPr lang="sr-Cyrl-RS" dirty="0" smtClean="0">
                <a:solidFill>
                  <a:schemeClr val="tx1"/>
                </a:solidFill>
                <a:latin typeface="Comic Sans MS" pitchFamily="66" charset="0"/>
              </a:rPr>
              <a:t>врста </a:t>
            </a:r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распрострањених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у </a:t>
            </a:r>
            <a:r>
              <a:rPr lang="sr-Cyrl-RS" dirty="0" smtClean="0">
                <a:solidFill>
                  <a:schemeClr val="tx1"/>
                </a:solidFill>
                <a:latin typeface="Comic Sans MS" pitchFamily="66" charset="0"/>
              </a:rPr>
              <a:t>источној Азији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 (листопадне врсте) и атлантском делу </a:t>
            </a:r>
            <a:r>
              <a:rPr lang="sr-Cyrl-RS" dirty="0" smtClean="0">
                <a:solidFill>
                  <a:schemeClr val="tx1"/>
                </a:solidFill>
                <a:latin typeface="Comic Sans MS" pitchFamily="66" charset="0"/>
              </a:rPr>
              <a:t>Северне Америке (зимзелене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врсте). Многе врсте се гаје као украсно парковско дрвеће (</a:t>
            </a:r>
            <a:r>
              <a:rPr lang="sr-Latn-RS" i="1" dirty="0">
                <a:solidFill>
                  <a:srgbClr val="202122"/>
                </a:solidFill>
                <a:latin typeface="Comic Sans MS" pitchFamily="66" charset="0"/>
              </a:rPr>
              <a:t>Magnolia liliiflora</a:t>
            </a:r>
            <a:r>
              <a:rPr lang="sr-Latn-RS" dirty="0">
                <a:solidFill>
                  <a:srgbClr val="202122"/>
                </a:solidFill>
                <a:latin typeface="Comic Sans MS" pitchFamily="66" charset="0"/>
              </a:rPr>
              <a:t>, </a:t>
            </a:r>
            <a:r>
              <a:rPr lang="sr-Latn-RS" i="1" dirty="0">
                <a:solidFill>
                  <a:srgbClr val="202122"/>
                </a:solidFill>
                <a:latin typeface="Comic Sans MS" pitchFamily="66" charset="0"/>
              </a:rPr>
              <a:t>Magnolia grandiflora</a:t>
            </a:r>
            <a:r>
              <a:rPr lang="sr-Latn-RS" dirty="0">
                <a:solidFill>
                  <a:srgbClr val="202122"/>
                </a:solidFill>
                <a:latin typeface="Comic Sans MS" pitchFamily="66" charset="0"/>
              </a:rPr>
              <a:t>).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Род је добио назив по француском </a:t>
            </a:r>
            <a:r>
              <a:rPr lang="sr-Cyrl-RS" dirty="0" smtClean="0">
                <a:solidFill>
                  <a:schemeClr val="tx1"/>
                </a:solidFill>
                <a:latin typeface="Comic Sans MS" pitchFamily="66" charset="0"/>
              </a:rPr>
              <a:t>ботаничару</a:t>
            </a:r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 Пјеру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Магнолу (1638—1715</a:t>
            </a:r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).</a:t>
            </a: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Све врсте магнолије расту  у  виду дрвећа или жбуња. </a:t>
            </a: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Постоји  75 различитих врста и могу се обликовати у </a:t>
            </a: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ниско дрво до 5 метара висине.</a:t>
            </a:r>
          </a:p>
          <a:p>
            <a:endParaRPr lang="sr-Cyrl-RS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У Кини је цвет магнолије симбол снаге, верности у љубави</a:t>
            </a:r>
          </a:p>
          <a:p>
            <a:r>
              <a:rPr lang="sr-Cyrl-RS" b="1" dirty="0" smtClean="0">
                <a:solidFill>
                  <a:srgbClr val="202122"/>
                </a:solidFill>
                <a:latin typeface="Comic Sans MS" pitchFamily="66" charset="0"/>
              </a:rPr>
              <a:t>Верује се да је цвет магнолије </a:t>
            </a:r>
          </a:p>
          <a:p>
            <a:r>
              <a:rPr lang="sr-Cyrl-RS" b="1" dirty="0" smtClean="0">
                <a:solidFill>
                  <a:srgbClr val="202122"/>
                </a:solidFill>
                <a:latin typeface="Comic Sans MS" pitchFamily="66" charset="0"/>
              </a:rPr>
              <a:t>први цвет који је процветао на планети земљи</a:t>
            </a:r>
          </a:p>
          <a:p>
            <a:endParaRPr lang="sr-Cyrl-RS" dirty="0">
              <a:solidFill>
                <a:srgbClr val="202122"/>
              </a:solidFill>
              <a:latin typeface="Comic Sans MS" pitchFamily="66" charset="0"/>
            </a:endParaRPr>
          </a:p>
          <a:p>
            <a:endParaRPr lang="sr-Cyrl-RS" dirty="0">
              <a:solidFill>
                <a:srgbClr val="20212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sr-Cyrl-RS" dirty="0" smtClean="0">
                <a:latin typeface="Comic Sans MS" pitchFamily="66" charset="0"/>
              </a:rPr>
              <a:t>КРУШКА</a:t>
            </a:r>
            <a:br>
              <a:rPr lang="sr-Cyrl-RS" dirty="0" smtClean="0">
                <a:latin typeface="Comic Sans MS" pitchFamily="66" charset="0"/>
              </a:rPr>
            </a:br>
            <a:r>
              <a:rPr lang="ru-RU" sz="1600" b="1" dirty="0">
                <a:solidFill>
                  <a:srgbClr val="202122"/>
                </a:solidFill>
                <a:latin typeface="Comic Sans MS" pitchFamily="66" charset="0"/>
              </a:rPr>
              <a:t>Крушка</a:t>
            </a:r>
            <a:r>
              <a:rPr lang="ru-RU" sz="1600" dirty="0">
                <a:solidFill>
                  <a:srgbClr val="202122"/>
                </a:solidFill>
                <a:latin typeface="Comic Sans MS" pitchFamily="66" charset="0"/>
              </a:rPr>
              <a:t> (</a:t>
            </a:r>
            <a:r>
              <a:rPr lang="ru-RU" sz="1600" i="1" dirty="0">
                <a:solidFill>
                  <a:srgbClr val="202122"/>
                </a:solidFill>
                <a:latin typeface="Comic Sans MS" pitchFamily="66" charset="0"/>
              </a:rPr>
              <a:t>Pyrus</a:t>
            </a:r>
            <a:r>
              <a:rPr lang="ru-RU" sz="1600" dirty="0">
                <a:solidFill>
                  <a:srgbClr val="202122"/>
                </a:solidFill>
                <a:latin typeface="Comic Sans MS" pitchFamily="66" charset="0"/>
              </a:rPr>
              <a:t>) је </a:t>
            </a:r>
            <a:r>
              <a:rPr lang="ru-RU" sz="1600" dirty="0">
                <a:solidFill>
                  <a:srgbClr val="0645AD"/>
                </a:solidFill>
                <a:latin typeface="Comic Sans MS" pitchFamily="66" charset="0"/>
                <a:hlinkClick r:id="rId3" tooltip="Род (биологија)"/>
              </a:rPr>
              <a:t>род</a:t>
            </a:r>
            <a:r>
              <a:rPr lang="ru-RU" sz="16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ru-RU" sz="1600" dirty="0">
                <a:solidFill>
                  <a:srgbClr val="0645AD"/>
                </a:solidFill>
                <a:latin typeface="Comic Sans MS" pitchFamily="66" charset="0"/>
                <a:hlinkClick r:id="rId4" tooltip="Дрво"/>
              </a:rPr>
              <a:t>дрвенастих</a:t>
            </a:r>
            <a:r>
              <a:rPr lang="ru-RU" sz="16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ru-RU" sz="1600" dirty="0">
                <a:solidFill>
                  <a:srgbClr val="0645AD"/>
                </a:solidFill>
                <a:latin typeface="Comic Sans MS" pitchFamily="66" charset="0"/>
                <a:hlinkClick r:id="rId5" tooltip="Биљке"/>
              </a:rPr>
              <a:t>биљака</a:t>
            </a:r>
            <a:r>
              <a:rPr lang="ru-RU" sz="1600" dirty="0">
                <a:solidFill>
                  <a:srgbClr val="202122"/>
                </a:solidFill>
                <a:latin typeface="Comic Sans MS" pitchFamily="66" charset="0"/>
              </a:rPr>
              <a:t> из фамилије </a:t>
            </a:r>
            <a:r>
              <a:rPr lang="ru-RU" sz="1600" u="sng" dirty="0">
                <a:solidFill>
                  <a:srgbClr val="0645AD"/>
                </a:solidFill>
                <a:latin typeface="Comic Sans MS" pitchFamily="66" charset="0"/>
                <a:hlinkClick r:id="rId6" tooltip="Руже (породица)"/>
              </a:rPr>
              <a:t>Rosaceae</a:t>
            </a:r>
            <a:endParaRPr sz="1600" dirty="0">
              <a:latin typeface="Comic Sans MS" pitchFamily="66" charset="0"/>
            </a:endParaRPr>
          </a:p>
        </p:txBody>
      </p:sp>
      <p:pic>
        <p:nvPicPr>
          <p:cNvPr id="171" name="Google Shape;171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338828" y="1600200"/>
            <a:ext cx="3394472" cy="45259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084320" y="1584960"/>
            <a:ext cx="4730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Comic Sans MS" pitchFamily="66" charset="0"/>
              </a:rPr>
              <a:t>Дрвеће је средње висине (</a:t>
            </a:r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10-17m).</a:t>
            </a:r>
          </a:p>
          <a:p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Постоје </a:t>
            </a:r>
            <a:r>
              <a:rPr lang="ru-RU" dirty="0">
                <a:solidFill>
                  <a:srgbClr val="202122"/>
                </a:solidFill>
                <a:latin typeface="Comic Sans MS" pitchFamily="66" charset="0"/>
              </a:rPr>
              <a:t>два назива за доместификоване (домаће) крушке - </a:t>
            </a:r>
            <a:r>
              <a:rPr lang="ru-RU" i="1" dirty="0">
                <a:solidFill>
                  <a:srgbClr val="202122"/>
                </a:solidFill>
                <a:latin typeface="Comic Sans MS" pitchFamily="66" charset="0"/>
              </a:rPr>
              <a:t>Pyrus communis</a:t>
            </a:r>
            <a:r>
              <a:rPr lang="ru-RU" dirty="0">
                <a:solidFill>
                  <a:srgbClr val="202122"/>
                </a:solidFill>
                <a:latin typeface="Comic Sans MS" pitchFamily="66" charset="0"/>
              </a:rPr>
              <a:t> (европска) и </a:t>
            </a:r>
            <a:r>
              <a:rPr lang="ru-RU" i="1" dirty="0">
                <a:solidFill>
                  <a:srgbClr val="202122"/>
                </a:solidFill>
                <a:latin typeface="Comic Sans MS" pitchFamily="66" charset="0"/>
              </a:rPr>
              <a:t>Pyrus pyrifolia</a:t>
            </a:r>
            <a:r>
              <a:rPr lang="ru-RU" dirty="0">
                <a:solidFill>
                  <a:srgbClr val="202122"/>
                </a:solidFill>
                <a:latin typeface="Comic Sans MS" pitchFamily="66" charset="0"/>
              </a:rPr>
              <a:t> (далекоисточна</a:t>
            </a:r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).</a:t>
            </a:r>
          </a:p>
          <a:p>
            <a:r>
              <a:rPr lang="ru-RU" dirty="0">
                <a:latin typeface="Comic Sans MS" pitchFamily="66" charset="0"/>
              </a:rPr>
              <a:t>Од крушака се прави и врло квалитетна </a:t>
            </a:r>
            <a:r>
              <a:rPr lang="ru-RU" dirty="0" smtClean="0">
                <a:latin typeface="Comic Sans MS" pitchFamily="66" charset="0"/>
              </a:rPr>
              <a:t>ракија </a:t>
            </a:r>
            <a:r>
              <a:rPr lang="ru-RU" dirty="0">
                <a:latin typeface="Comic Sans MS" pitchFamily="66" charset="0"/>
              </a:rPr>
              <a:t>(</a:t>
            </a:r>
            <a:r>
              <a:rPr lang="ru-RU" dirty="0" smtClean="0">
                <a:latin typeface="Comic Sans MS" pitchFamily="66" charset="0"/>
              </a:rPr>
              <a:t>крушковача</a:t>
            </a:r>
            <a:r>
              <a:rPr lang="ru-RU" dirty="0">
                <a:latin typeface="Comic Sans MS" pitchFamily="66" charset="0"/>
              </a:rPr>
              <a:t>)</a:t>
            </a:r>
            <a:r>
              <a:rPr lang="ru-RU" dirty="0" smtClean="0">
                <a:latin typeface="Comic Sans MS" pitchFamily="66" charset="0"/>
              </a:rPr>
              <a:t>, </a:t>
            </a:r>
            <a:r>
              <a:rPr lang="ru-RU" dirty="0">
                <a:latin typeface="Comic Sans MS" pitchFamily="66" charset="0"/>
              </a:rPr>
              <a:t>а најпознатија крушкова ракија је од сорте </a:t>
            </a:r>
            <a:r>
              <a:rPr lang="ru-RU" dirty="0" smtClean="0">
                <a:latin typeface="Comic Sans MS" pitchFamily="66" charset="0"/>
              </a:rPr>
              <a:t>виљамовке</a:t>
            </a:r>
            <a:r>
              <a:rPr lang="ru-RU" dirty="0">
                <a:latin typeface="Comic Sans MS" pitchFamily="66" charset="0"/>
              </a:rPr>
              <a:t>.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Осим за ракију, крушке се користе и за припрему </a:t>
            </a:r>
            <a:r>
              <a:rPr lang="ru-RU" dirty="0" smtClean="0">
                <a:latin typeface="Comic Sans MS" pitchFamily="66" charset="0"/>
              </a:rPr>
              <a:t>компота</a:t>
            </a:r>
            <a:r>
              <a:rPr lang="ru-RU" dirty="0">
                <a:latin typeface="Comic Sans MS" pitchFamily="66" charset="0"/>
              </a:rPr>
              <a:t>, </a:t>
            </a:r>
            <a:r>
              <a:rPr lang="ru-RU" dirty="0" smtClean="0">
                <a:latin typeface="Comic Sans MS" pitchFamily="66" charset="0"/>
              </a:rPr>
              <a:t>џемова</a:t>
            </a:r>
            <a:r>
              <a:rPr lang="ru-RU" dirty="0">
                <a:latin typeface="Comic Sans MS" pitchFamily="66" charset="0"/>
              </a:rPr>
              <a:t>, </a:t>
            </a:r>
            <a:r>
              <a:rPr lang="ru-RU" dirty="0" smtClean="0">
                <a:latin typeface="Comic Sans MS" pitchFamily="66" charset="0"/>
              </a:rPr>
              <a:t>пекмеза,слатка...</a:t>
            </a:r>
          </a:p>
          <a:p>
            <a:r>
              <a:rPr lang="ru-RU" dirty="0" smtClean="0">
                <a:latin typeface="Comic Sans MS" pitchFamily="66" charset="0"/>
              </a:rPr>
              <a:t>У </a:t>
            </a:r>
            <a:r>
              <a:rPr lang="ru-RU" dirty="0">
                <a:latin typeface="Comic Sans MS" pitchFamily="66" charset="0"/>
              </a:rPr>
              <a:t>српском народном предању крушка је сматрана за „зло дрво“ и дрво злих </a:t>
            </a:r>
            <a:r>
              <a:rPr lang="ru-RU" dirty="0" smtClean="0">
                <a:latin typeface="Comic Sans MS" pitchFamily="66" charset="0"/>
              </a:rPr>
              <a:t>демона.</a:t>
            </a:r>
          </a:p>
          <a:p>
            <a:r>
              <a:rPr lang="ru-RU" dirty="0" smtClean="0">
                <a:latin typeface="Comic Sans MS" pitchFamily="66" charset="0"/>
              </a:rPr>
              <a:t>Према </a:t>
            </a:r>
            <a:r>
              <a:rPr lang="ru-RU" dirty="0">
                <a:latin typeface="Comic Sans MS" pitchFamily="66" charset="0"/>
              </a:rPr>
              <a:t>веровању испод старих крушака се скупљају ђаволи, демони и вештице</a:t>
            </a:r>
            <a:r>
              <a:rPr lang="ru-RU" dirty="0" smtClean="0">
                <a:latin typeface="Comic Sans MS" pitchFamily="66" charset="0"/>
              </a:rPr>
              <a:t>.</a:t>
            </a:r>
          </a:p>
          <a:p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Сирова </a:t>
            </a:r>
            <a:r>
              <a:rPr lang="ru-RU" dirty="0">
                <a:solidFill>
                  <a:srgbClr val="202122"/>
                </a:solidFill>
                <a:latin typeface="Comic Sans MS" pitchFamily="66" charset="0"/>
              </a:rPr>
              <a:t>крушка је 84% вода, 15% 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угљених хидрата</a:t>
            </a:r>
            <a:r>
              <a:rPr lang="ru-RU" dirty="0">
                <a:solidFill>
                  <a:srgbClr val="202122"/>
                </a:solidFill>
                <a:latin typeface="Comic Sans MS" pitchFamily="66" charset="0"/>
              </a:rPr>
              <a:t> и садржи занемарљиве количине </a:t>
            </a:r>
            <a:r>
              <a:rPr lang="ru-RU" dirty="0">
                <a:solidFill>
                  <a:schemeClr val="tx1"/>
                </a:solidFill>
                <a:latin typeface="Comic Sans MS" pitchFamily="66" charset="0"/>
              </a:rPr>
              <a:t>протеина</a:t>
            </a:r>
            <a:r>
              <a:rPr lang="ru-RU" dirty="0">
                <a:solidFill>
                  <a:srgbClr val="202122"/>
                </a:solidFill>
                <a:latin typeface="Comic Sans MS" pitchFamily="66" charset="0"/>
              </a:rPr>
              <a:t> и 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масти</a:t>
            </a:r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b37a18967_1_0"/>
          <p:cNvSpPr txBox="1">
            <a:spLocks noGrp="1"/>
          </p:cNvSpPr>
          <p:nvPr>
            <p:ph type="title"/>
          </p:nvPr>
        </p:nvSpPr>
        <p:spPr>
          <a:xfrm>
            <a:off x="438912" y="274650"/>
            <a:ext cx="8248038" cy="129811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sr-Cyrl-RS" dirty="0" smtClean="0">
                <a:latin typeface="Comic Sans MS" pitchFamily="66" charset="0"/>
              </a:rPr>
              <a:t>Зеље</a:t>
            </a: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sz="1600" b="1" dirty="0">
                <a:solidFill>
                  <a:srgbClr val="202122"/>
                </a:solidFill>
                <a:latin typeface="Comic Sans MS" pitchFamily="66" charset="0"/>
              </a:rPr>
              <a:t>Зеље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(</a:t>
            </a:r>
            <a:r>
              <a:rPr lang="sr-Cyrl-RS" sz="1600" dirty="0">
                <a:solidFill>
                  <a:srgbClr val="0645AD"/>
                </a:solidFill>
                <a:latin typeface="Comic Sans MS" pitchFamily="66" charset="0"/>
                <a:hlinkClick r:id="rId3"/>
              </a:rPr>
              <a:t>лат.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sr-Latn-RS" sz="1600" i="1" dirty="0">
                <a:solidFill>
                  <a:srgbClr val="202122"/>
                </a:solidFill>
                <a:latin typeface="Comic Sans MS" pitchFamily="66" charset="0"/>
              </a:rPr>
              <a:t>Rumex patientia</a:t>
            </a:r>
            <a:r>
              <a:rPr lang="sr-Latn-RS" sz="1600" dirty="0">
                <a:solidFill>
                  <a:srgbClr val="202122"/>
                </a:solidFill>
                <a:latin typeface="Comic Sans MS" pitchFamily="66" charset="0"/>
              </a:rPr>
              <a:t>) 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је </a:t>
            </a:r>
            <a:r>
              <a:rPr lang="sr-Cyrl-RS" sz="1600" dirty="0">
                <a:solidFill>
                  <a:srgbClr val="0645AD"/>
                </a:solidFill>
                <a:latin typeface="Comic Sans MS" pitchFamily="66" charset="0"/>
                <a:hlinkClick r:id="rId4" tooltip="Латински језик"/>
              </a:rPr>
              <a:t>зељаста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sr-Cyrl-RS" sz="1600" dirty="0">
                <a:solidFill>
                  <a:srgbClr val="0645AD"/>
                </a:solidFill>
                <a:latin typeface="Comic Sans MS" pitchFamily="66" charset="0"/>
                <a:hlinkClick r:id="rId5" tooltip="Višegodišnja biljka"/>
              </a:rPr>
              <a:t>вишегодишња биљка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из породице </a:t>
            </a:r>
            <a:r>
              <a:rPr lang="sr-Cyrl-RS" sz="1600" dirty="0" smtClean="0">
                <a:solidFill>
                  <a:srgbClr val="202122"/>
                </a:solidFill>
                <a:latin typeface="Comic Sans MS" pitchFamily="66" charset="0"/>
              </a:rPr>
              <a:t>троскота(</a:t>
            </a:r>
            <a:r>
              <a:rPr lang="sr-Latn-RS" sz="1600" u="sng" dirty="0">
                <a:solidFill>
                  <a:srgbClr val="FAA700"/>
                </a:solidFill>
                <a:latin typeface="Comic Sans MS" pitchFamily="66" charset="0"/>
                <a:hlinkClick r:id="rId6"/>
              </a:rPr>
              <a:t>Polygonaceae</a:t>
            </a:r>
            <a:r>
              <a:rPr lang="sr-Latn-RS" sz="1600" dirty="0">
                <a:solidFill>
                  <a:srgbClr val="202122"/>
                </a:solidFill>
                <a:latin typeface="Arial"/>
              </a:rPr>
              <a:t>)</a:t>
            </a:r>
            <a:endParaRPr sz="1600" dirty="0"/>
          </a:p>
        </p:txBody>
      </p:sp>
      <p:sp>
        <p:nvSpPr>
          <p:cNvPr id="177" name="Google Shape;177;g7b37a18967_1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797552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None/>
            </a:pP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Зеље је популарно као самоникла јестива биљка, а у неким крајевима се и гаји. Из </a:t>
            </a:r>
            <a:r>
              <a:rPr lang="ru-RU" sz="1400" dirty="0">
                <a:solidFill>
                  <a:srgbClr val="0645AD"/>
                </a:solidFill>
                <a:latin typeface="Comic Sans MS" pitchFamily="66" charset="0"/>
                <a:hlinkClick r:id="rId7"/>
              </a:rPr>
              <a:t>корена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 зеља издвојен је </a:t>
            </a:r>
            <a:r>
              <a:rPr lang="ru-RU" sz="1400" dirty="0">
                <a:solidFill>
                  <a:srgbClr val="BA0000"/>
                </a:solidFill>
                <a:latin typeface="Comic Sans MS" pitchFamily="66" charset="0"/>
                <a:hlinkClick r:id="rId8" tooltip="Румицин (страница не постоји)"/>
              </a:rPr>
              <a:t>румицин</a:t>
            </a: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.</a:t>
            </a: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Ова биљка има одлична својства у укупној детоксикацији организма и помаже у раду јетреби црева, пре свега због богатства витамина А и Ц.</a:t>
            </a: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Зеље је познати природни лаксатив, те омогућава чишћење црева  од токсина и паразита, пре свега јер је богато биљним влакнима и олакшава тегобе код затвора.</a:t>
            </a: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Са друге стране зеље је одлично и за заустављање дијареје јер је богата електролитима које се у овим стањима појачано губе.</a:t>
            </a: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Препорука  је да се зеље не подгрева , јер као и  друге намирнице подгрејано зеље на неки начин постаје токсичан.</a:t>
            </a:r>
          </a:p>
          <a:p>
            <a:pPr marL="0" lvl="0" indent="0">
              <a:buNone/>
            </a:pPr>
            <a:endParaRPr lang="ru-RU" sz="1400" dirty="0" smtClean="0">
              <a:solidFill>
                <a:srgbClr val="202122"/>
              </a:solidFill>
              <a:latin typeface="Comic Sans MS" pitchFamily="66" charset="0"/>
            </a:endParaRPr>
          </a:p>
        </p:txBody>
      </p:sp>
      <p:pic>
        <p:nvPicPr>
          <p:cNvPr id="178" name="Google Shape;178;g7b37a18967_1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9824" y="1767840"/>
            <a:ext cx="3169702" cy="42732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48656" cy="1143000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latin typeface="Comic Sans MS" pitchFamily="66" charset="0"/>
              </a:rPr>
              <a:t>ГРАШАК</a:t>
            </a:r>
            <a:r>
              <a:rPr lang="en-US" dirty="0">
                <a:latin typeface="Comic Sans MS" pitchFamily="66" charset="0"/>
              </a:rPr>
              <a:t/>
            </a:r>
            <a:br>
              <a:rPr lang="en-US" dirty="0">
                <a:latin typeface="Comic Sans MS" pitchFamily="66" charset="0"/>
              </a:rPr>
            </a:br>
            <a:r>
              <a:rPr lang="en-US" sz="3600" dirty="0">
                <a:latin typeface="Comic Sans MS" pitchFamily="66" charset="0"/>
              </a:rPr>
              <a:t>Pisum sativum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02608" cy="4525963"/>
          </a:xfrm>
        </p:spPr>
        <p:txBody>
          <a:bodyPr>
            <a:normAutofit/>
          </a:bodyPr>
          <a:lstStyle/>
          <a:p>
            <a:r>
              <a:rPr lang="sr-Cyrl-RS" sz="2400" dirty="0">
                <a:latin typeface="Comic Sans MS" pitchFamily="66" charset="0"/>
              </a:rPr>
              <a:t>Грашак (лат. </a:t>
            </a:r>
            <a:r>
              <a:rPr lang="en-US" sz="2400" dirty="0">
                <a:latin typeface="Comic Sans MS" pitchFamily="66" charset="0"/>
              </a:rPr>
              <a:t>Pisum sativum) </a:t>
            </a:r>
            <a:r>
              <a:rPr lang="sr-Cyrl-RS" sz="2400" dirty="0">
                <a:latin typeface="Comic Sans MS" pitchFamily="66" charset="0"/>
              </a:rPr>
              <a:t>је једногодишња биљка из породице махунарки, а као повртларска култура припада зрнастим махунаркама.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456" y="1328928"/>
            <a:ext cx="4205478" cy="53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7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b37a18967_1_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sr-Cyrl-RS" sz="4400" dirty="0" smtClean="0"/>
              <a:t>                 Хвала на пажњи!</a:t>
            </a: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sr-Cyrl-RS" dirty="0">
                <a:latin typeface="Comic Sans MS" pitchFamily="66" charset="0"/>
              </a:rPr>
              <a:t>КОПРИВА</a:t>
            </a:r>
            <a:endParaRPr dirty="0">
              <a:latin typeface="Comic Sans MS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3333"/>
              <a:buFont typeface="Calibri"/>
              <a:buNone/>
            </a:pPr>
            <a:r>
              <a:rPr lang="sr-Cyrl-RS" sz="2400" dirty="0">
                <a:solidFill>
                  <a:srgbClr val="222222"/>
                </a:solidFill>
                <a:highlight>
                  <a:srgbClr val="FFFFFF"/>
                </a:highlight>
                <a:latin typeface="Comic Sans MS" pitchFamily="66" charset="0"/>
                <a:ea typeface="Arial"/>
                <a:cs typeface="Arial"/>
                <a:sym typeface="Arial"/>
              </a:rPr>
              <a:t>Urtica dioica</a:t>
            </a:r>
            <a:endParaRPr dirty="0">
              <a:latin typeface="Comic Sans MS" pitchFamily="66" charset="0"/>
            </a:endParaRPr>
          </a:p>
        </p:txBody>
      </p:sp>
      <p:pic>
        <p:nvPicPr>
          <p:cNvPr id="91" name="Google Shape;91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47509" y="1681405"/>
            <a:ext cx="2922900" cy="39296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2" name="Google Shape;92;p2"/>
          <p:cNvSpPr txBox="1"/>
          <p:nvPr/>
        </p:nvSpPr>
        <p:spPr>
          <a:xfrm>
            <a:off x="207817" y="1358925"/>
            <a:ext cx="5631873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sr-Cyrl-RS" dirty="0">
                <a:latin typeface="Comic Sans MS" pitchFamily="66" charset="0"/>
                <a:ea typeface="Calibri"/>
                <a:cs typeface="Calibri"/>
                <a:sym typeface="Calibri"/>
              </a:rPr>
              <a:t> </a:t>
            </a:r>
            <a:r>
              <a:rPr lang="ru-RU" b="1" dirty="0">
                <a:latin typeface="Comic Sans MS" pitchFamily="66" charset="0"/>
              </a:rPr>
              <a:t>Коприва је самоникла јестива биљка. </a:t>
            </a:r>
            <a:endParaRPr lang="ru-RU" dirty="0">
              <a:latin typeface="Comic Sans MS" pitchFamily="66" charset="0"/>
            </a:endParaRPr>
          </a:p>
          <a:p>
            <a:r>
              <a:rPr lang="ru-RU" b="1" dirty="0">
                <a:latin typeface="Comic Sans MS" pitchFamily="66" charset="0"/>
              </a:rPr>
              <a:t>Лековити делови биљке су: лист, корен и семе коприве. цветови и листови су прекривени жарницама, па се приликом њеног брања користе рукавице.</a:t>
            </a:r>
            <a:endParaRPr lang="ru-RU" dirty="0">
              <a:latin typeface="Comic Sans MS" pitchFamily="66" charset="0"/>
            </a:endParaRPr>
          </a:p>
          <a:p>
            <a:r>
              <a:rPr lang="ru-RU" dirty="0">
                <a:latin typeface="Comic Sans MS" pitchFamily="66" charset="0"/>
              </a:rPr>
              <a:t/>
            </a:r>
            <a:br>
              <a:rPr lang="ru-RU" dirty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Коприва садржи велику количину гвожђа, и сврстава се у најбоље природне лекове. Богата је  витаминима ц, к, минералима, калцијумом, фосфором….</a:t>
            </a:r>
            <a:endParaRPr lang="ru-RU" dirty="0">
              <a:latin typeface="Comic Sans MS" pitchFamily="66" charset="0"/>
            </a:endParaRPr>
          </a:p>
          <a:p>
            <a:r>
              <a:rPr lang="ru-RU" dirty="0">
                <a:latin typeface="Comic Sans MS" pitchFamily="66" charset="0"/>
              </a:rPr>
              <a:t/>
            </a:r>
            <a:br>
              <a:rPr lang="ru-RU" dirty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Коприва је најпознатији природни лек  против анемије и повољно утиче на стабилизацију шећера у крви као и регулацију притиска.</a:t>
            </a:r>
            <a:endParaRPr lang="ru-RU" dirty="0">
              <a:latin typeface="Comic Sans MS" pitchFamily="66" charset="0"/>
            </a:endParaRPr>
          </a:p>
          <a:p>
            <a:r>
              <a:rPr lang="ru-RU" dirty="0">
                <a:latin typeface="Comic Sans MS" pitchFamily="66" charset="0"/>
              </a:rPr>
              <a:t/>
            </a:r>
            <a:br>
              <a:rPr lang="ru-RU" dirty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Након богате трпезе, чајод коприве ће прочистити крв и ојачати организам, а користи се и као диуретик.</a:t>
            </a:r>
            <a:endParaRPr lang="ru-RU" dirty="0">
              <a:latin typeface="Comic Sans MS" pitchFamily="66" charset="0"/>
            </a:endParaRPr>
          </a:p>
          <a:p>
            <a:r>
              <a:rPr lang="ru-RU" dirty="0">
                <a:latin typeface="Comic Sans MS" pitchFamily="66" charset="0"/>
              </a:rPr>
              <a:t/>
            </a:r>
            <a:br>
              <a:rPr lang="ru-RU" dirty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У нараодној медицини  има широку употребу: користи се за  лечење реуматских обољења и гихта, код обољења јетре, слезине, болова у желуцу, код акни, главобоље, несанице…..</a:t>
            </a:r>
            <a:endParaRPr lang="ru-RU" dirty="0">
              <a:latin typeface="Comic Sans MS" pitchFamily="66" charset="0"/>
            </a:endParaRPr>
          </a:p>
          <a:p>
            <a:r>
              <a:rPr lang="ru-RU" dirty="0">
                <a:latin typeface="Comic Sans MS" pitchFamily="66" charset="0"/>
              </a:rPr>
              <a:t/>
            </a:r>
            <a:br>
              <a:rPr lang="ru-RU" dirty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 Стара народна пословица каже: Неће гром у коприве</a:t>
            </a:r>
            <a:endParaRPr lang="ru-RU" dirty="0">
              <a:latin typeface="Comic Sans MS" pitchFamily="66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b37a18967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4800" dirty="0">
                <a:latin typeface="Comic Sans MS" pitchFamily="66" charset="0"/>
              </a:rPr>
              <a:t>маслачак</a:t>
            </a:r>
            <a:endParaRPr sz="4800" dirty="0">
              <a:latin typeface="Comic Sans MS" pitchFamily="66" charset="0"/>
            </a:endParaRPr>
          </a:p>
        </p:txBody>
      </p:sp>
      <p:sp>
        <p:nvSpPr>
          <p:cNvPr id="98" name="Google Shape;98;g7b37a18967_0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842164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>
              <a:buNone/>
            </a:pPr>
            <a:r>
              <a:rPr lang="sr-Cyrl-RS" sz="1700" dirty="0" smtClean="0">
                <a:solidFill>
                  <a:schemeClr val="tx1"/>
                </a:solidFill>
                <a:latin typeface="Comic Sans MS" pitchFamily="66" charset="0"/>
              </a:rPr>
              <a:t>Маслачак је једна од ретких биљака од које се користе сви делови. </a:t>
            </a:r>
          </a:p>
          <a:p>
            <a:pPr marL="0" lvl="0" indent="0">
              <a:buNone/>
            </a:pPr>
            <a:r>
              <a:rPr lang="sr-Cyrl-RS" sz="1700" dirty="0" smtClean="0">
                <a:solidFill>
                  <a:schemeClr val="tx1"/>
                </a:solidFill>
                <a:latin typeface="Comic Sans MS" pitchFamily="66" charset="0"/>
              </a:rPr>
              <a:t>Од </a:t>
            </a:r>
            <a:r>
              <a:rPr lang="sr-Cyrl-RS" sz="1700" b="1" dirty="0" smtClean="0">
                <a:solidFill>
                  <a:schemeClr val="tx1"/>
                </a:solidFill>
                <a:latin typeface="Comic Sans MS" pitchFamily="66" charset="0"/>
              </a:rPr>
              <a:t>младог лишћа </a:t>
            </a:r>
            <a:r>
              <a:rPr lang="sr-Cyrl-RS" sz="1700" dirty="0" smtClean="0">
                <a:solidFill>
                  <a:schemeClr val="tx1"/>
                </a:solidFill>
                <a:latin typeface="Comic Sans MS" pitchFamily="66" charset="0"/>
              </a:rPr>
              <a:t>маслачка прави се салата која прочишћава крв, а чај од младог лишћа  се препоручује код уринарних инфекција.</a:t>
            </a:r>
          </a:p>
          <a:p>
            <a:pPr marL="0" lvl="0" indent="0">
              <a:buNone/>
            </a:pPr>
            <a:r>
              <a:rPr lang="sr-Cyrl-RS" sz="1700" b="1" dirty="0" smtClean="0">
                <a:solidFill>
                  <a:schemeClr val="tx1"/>
                </a:solidFill>
                <a:latin typeface="Comic Sans MS" pitchFamily="66" charset="0"/>
              </a:rPr>
              <a:t>Корен</a:t>
            </a:r>
            <a:r>
              <a:rPr lang="sr-Cyrl-RS" sz="1700" dirty="0" smtClean="0">
                <a:solidFill>
                  <a:schemeClr val="tx1"/>
                </a:solidFill>
                <a:latin typeface="Comic Sans MS" pitchFamily="66" charset="0"/>
              </a:rPr>
              <a:t> маслачка поспешује знојење , враћа снагу и чистити слузокожз дисајних органа.</a:t>
            </a:r>
          </a:p>
          <a:p>
            <a:pPr marL="0" lvl="0" indent="0">
              <a:buNone/>
            </a:pPr>
            <a:r>
              <a:rPr lang="sr-Cyrl-RS" sz="1700" b="1" dirty="0" smtClean="0">
                <a:solidFill>
                  <a:schemeClr val="tx1"/>
                </a:solidFill>
                <a:latin typeface="Comic Sans MS" pitchFamily="66" charset="0"/>
              </a:rPr>
              <a:t>Цветови</a:t>
            </a:r>
            <a:r>
              <a:rPr lang="sr-Cyrl-RS" sz="1700" dirty="0" smtClean="0">
                <a:solidFill>
                  <a:schemeClr val="tx1"/>
                </a:solidFill>
                <a:latin typeface="Comic Sans MS" pitchFamily="66" charset="0"/>
              </a:rPr>
              <a:t> маслачка се користе за  справљање сирупа  који је делотворан у лечењу прехлада и бронхитиса.</a:t>
            </a:r>
          </a:p>
          <a:p>
            <a:pPr marL="0" lvl="0" indent="0">
              <a:buNone/>
            </a:pPr>
            <a:r>
              <a:rPr lang="sr-Cyrl-RS" sz="1700" dirty="0" smtClean="0">
                <a:solidFill>
                  <a:schemeClr val="tx1"/>
                </a:solidFill>
                <a:latin typeface="Comic Sans MS" pitchFamily="66" charset="0"/>
              </a:rPr>
              <a:t>Маслачак  садржи калијум, етерична уља и многе друге  супстанце које су неопходне за нормално функционисање организма, а листови маслачка садрже витамин ц, и гвожђе. </a:t>
            </a:r>
          </a:p>
          <a:p>
            <a:pPr marL="0" lvl="0" indent="0">
              <a:buNone/>
            </a:pPr>
            <a:r>
              <a:rPr lang="sr-Cyrl-RS" sz="1700" b="1" dirty="0" smtClean="0">
                <a:solidFill>
                  <a:schemeClr val="tx1"/>
                </a:solidFill>
                <a:latin typeface="Comic Sans MS" pitchFamily="66" charset="0"/>
              </a:rPr>
              <a:t>Листови</a:t>
            </a:r>
            <a:r>
              <a:rPr lang="sr-Cyrl-RS" sz="1700" dirty="0" smtClean="0">
                <a:solidFill>
                  <a:schemeClr val="tx1"/>
                </a:solidFill>
                <a:latin typeface="Comic Sans MS" pitchFamily="66" charset="0"/>
              </a:rPr>
              <a:t> маслачка се беру пре него што биљка почне да цвета. Цветови се беру током априла и маја.</a:t>
            </a:r>
          </a:p>
          <a:p>
            <a:pPr marL="0" lvl="0" indent="0">
              <a:buNone/>
            </a:pPr>
            <a:r>
              <a:rPr lang="sr-Cyrl-RS" sz="1700" dirty="0" smtClean="0">
                <a:solidFill>
                  <a:schemeClr val="tx1"/>
                </a:solidFill>
                <a:latin typeface="Comic Sans MS" pitchFamily="66" charset="0"/>
              </a:rPr>
              <a:t>Маслачак поспешује рад бубрега, јетре и желуца. Такође снижава ниво холестерола , лечи кожне болести, чиреве и екцеме.</a:t>
            </a:r>
          </a:p>
          <a:p>
            <a:pPr marL="0" lvl="0" indent="0">
              <a:buNone/>
            </a:pPr>
            <a:endParaRPr sz="1400" dirty="0"/>
          </a:p>
        </p:txBody>
      </p:sp>
      <p:pic>
        <p:nvPicPr>
          <p:cNvPr id="99" name="Google Shape;99;g7b37a1896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4686" y="1576752"/>
            <a:ext cx="3321496" cy="45261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b37a18967_0_6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7028688" cy="160291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spcBef>
                <a:spcPts val="360"/>
              </a:spcBef>
            </a:pPr>
            <a:r>
              <a:rPr lang="sr-Cyrl-RS" dirty="0" smtClean="0">
                <a:latin typeface="Comic Sans MS" pitchFamily="66" charset="0"/>
              </a:rPr>
              <a:t>Невен</a:t>
            </a:r>
            <a:br>
              <a:rPr lang="sr-Cyrl-RS" dirty="0" smtClean="0">
                <a:latin typeface="Comic Sans MS" pitchFamily="66" charset="0"/>
              </a:rPr>
            </a:br>
            <a:r>
              <a:rPr lang="sr-Latn-RS" sz="1600" b="1" dirty="0">
                <a:solidFill>
                  <a:srgbClr val="202122"/>
                </a:solidFill>
                <a:latin typeface="Arial"/>
              </a:rPr>
              <a:t>Calendula officinalis</a:t>
            </a:r>
            <a:r>
              <a:rPr lang="sr-Latn-RS" sz="1600" dirty="0">
                <a:solidFill>
                  <a:srgbClr val="202122"/>
                </a:solidFill>
                <a:latin typeface="Arial"/>
              </a:rPr>
              <a:t> </a:t>
            </a:r>
            <a:r>
              <a:rPr lang="sr-Cyrl-RS" sz="1600" dirty="0">
                <a:solidFill>
                  <a:srgbClr val="202122"/>
                </a:solidFill>
                <a:latin typeface="Arial"/>
              </a:rPr>
              <a:t>је биљка </a:t>
            </a:r>
            <a:r>
              <a:rPr lang="sr-Cyrl-RS" sz="1600" dirty="0" smtClean="0">
                <a:solidFill>
                  <a:srgbClr val="202122"/>
                </a:solidFill>
                <a:latin typeface="Arial"/>
              </a:rPr>
              <a:t>из </a:t>
            </a:r>
            <a:r>
              <a:rPr lang="sr-Cyrl-RS" sz="1600" dirty="0">
                <a:solidFill>
                  <a:srgbClr val="202122"/>
                </a:solidFill>
                <a:latin typeface="Arial"/>
              </a:rPr>
              <a:t>породице главочика</a:t>
            </a:r>
            <a:r>
              <a:rPr lang="sr-Cyrl-RS" sz="3200" dirty="0">
                <a:solidFill>
                  <a:srgbClr val="202122"/>
                </a:solidFill>
                <a:latin typeface="Arial"/>
              </a:rPr>
              <a:t> </a:t>
            </a:r>
            <a:r>
              <a:rPr lang="sr-Cyrl-RS" sz="3200" dirty="0">
                <a:solidFill>
                  <a:srgbClr val="000000"/>
                </a:solidFill>
              </a:rPr>
              <a:t/>
            </a:r>
            <a:br>
              <a:rPr lang="sr-Cyrl-RS" sz="3200" dirty="0">
                <a:solidFill>
                  <a:srgbClr val="000000"/>
                </a:solidFill>
              </a:rPr>
            </a:br>
            <a:endParaRPr dirty="0">
              <a:latin typeface="Comic Sans MS" pitchFamily="66" charset="0"/>
            </a:endParaRPr>
          </a:p>
        </p:txBody>
      </p:sp>
      <p:sp>
        <p:nvSpPr>
          <p:cNvPr id="105" name="Google Shape;105;g7b37a18967_0_6"/>
          <p:cNvSpPr txBox="1">
            <a:spLocks noGrp="1"/>
          </p:cNvSpPr>
          <p:nvPr>
            <p:ph type="body" idx="1"/>
          </p:nvPr>
        </p:nvSpPr>
        <p:spPr>
          <a:xfrm>
            <a:off x="4230624" y="1600200"/>
            <a:ext cx="4547616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None/>
            </a:pPr>
            <a:r>
              <a:rPr lang="sr-Cyrl-RS" sz="1400" b="1" dirty="0">
                <a:solidFill>
                  <a:srgbClr val="202122"/>
                </a:solidFill>
                <a:latin typeface="+mn-lt"/>
              </a:rPr>
              <a:t>Невен (невеново цвеће, жутељ, прстенчац, зимород, огњац, вртелни невен) </a:t>
            </a:r>
            <a:r>
              <a:rPr lang="sr-Cyrl-RS" sz="1400" b="1" dirty="0" smtClean="0">
                <a:solidFill>
                  <a:srgbClr val="202122"/>
                </a:solidFill>
                <a:latin typeface="+mn-lt"/>
              </a:rPr>
              <a:t>.</a:t>
            </a:r>
          </a:p>
          <a:p>
            <a:pPr marL="0" lvl="0" indent="0">
              <a:buNone/>
            </a:pPr>
            <a:r>
              <a:rPr lang="ru-RU" sz="1400" b="1" dirty="0" smtClean="0">
                <a:solidFill>
                  <a:srgbClr val="0645AD"/>
                </a:solidFill>
                <a:latin typeface="+mn-lt"/>
                <a:hlinkClick r:id="rId3"/>
              </a:rPr>
              <a:t>Стабло</a:t>
            </a:r>
            <a:r>
              <a:rPr lang="ru-RU" sz="1400" b="1" dirty="0">
                <a:solidFill>
                  <a:srgbClr val="202122"/>
                </a:solidFill>
                <a:latin typeface="+mn-lt"/>
              </a:rPr>
              <a:t> невена је усправно, гранато и избраздано. Висине је до 50 центиметара и покривено је кратким и чврстим длачицама. 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srgbClr val="202122"/>
                </a:solidFill>
                <a:latin typeface="+mn-lt"/>
              </a:rPr>
              <a:t> </a:t>
            </a:r>
            <a:r>
              <a:rPr lang="ru-RU" sz="1400" b="1" dirty="0">
                <a:solidFill>
                  <a:srgbClr val="0645AD"/>
                </a:solidFill>
                <a:latin typeface="+mn-lt"/>
                <a:hlinkClick r:id="rId4" tooltip="Цвет"/>
              </a:rPr>
              <a:t>Цветови</a:t>
            </a:r>
            <a:r>
              <a:rPr lang="ru-RU" sz="1400" b="1" dirty="0">
                <a:solidFill>
                  <a:srgbClr val="202122"/>
                </a:solidFill>
                <a:latin typeface="+mn-lt"/>
              </a:rPr>
              <a:t> су сакупљени у главичасте, наранџастожуте, крупне </a:t>
            </a:r>
            <a:r>
              <a:rPr lang="ru-RU" sz="1400" b="1" dirty="0">
                <a:solidFill>
                  <a:srgbClr val="0645AD"/>
                </a:solidFill>
                <a:latin typeface="+mn-lt"/>
                <a:hlinkClick r:id="rId5" tooltip="Цваст"/>
              </a:rPr>
              <a:t>цвасти</a:t>
            </a:r>
            <a:r>
              <a:rPr lang="ru-RU" sz="1400" b="1" dirty="0">
                <a:solidFill>
                  <a:srgbClr val="202122"/>
                </a:solidFill>
                <a:latin typeface="+mn-lt"/>
              </a:rPr>
              <a:t>. </a:t>
            </a:r>
            <a:r>
              <a:rPr lang="ru-RU" sz="1400" b="1" dirty="0" smtClean="0">
                <a:solidFill>
                  <a:srgbClr val="202122"/>
                </a:solidFill>
                <a:latin typeface="+mn-lt"/>
              </a:rPr>
              <a:t>Цвасти </a:t>
            </a:r>
            <a:r>
              <a:rPr lang="ru-RU" sz="1400" b="1" dirty="0">
                <a:solidFill>
                  <a:srgbClr val="202122"/>
                </a:solidFill>
                <a:latin typeface="+mn-lt"/>
              </a:rPr>
              <a:t>миришу јако и </a:t>
            </a:r>
            <a:r>
              <a:rPr lang="ru-RU" sz="1400" b="1" dirty="0" smtClean="0">
                <a:solidFill>
                  <a:srgbClr val="202122"/>
                </a:solidFill>
                <a:latin typeface="+mn-lt"/>
              </a:rPr>
              <a:t>отужно.</a:t>
            </a:r>
          </a:p>
          <a:p>
            <a:pPr marL="0" lvl="0" indent="0">
              <a:buNone/>
            </a:pPr>
            <a:r>
              <a:rPr lang="ru-RU" sz="1400" b="1" dirty="0" smtClean="0">
                <a:solidFill>
                  <a:srgbClr val="202122"/>
                </a:solidFill>
                <a:latin typeface="+mn-lt"/>
              </a:rPr>
              <a:t>Зависно </a:t>
            </a:r>
            <a:r>
              <a:rPr lang="ru-RU" sz="1400" b="1" dirty="0">
                <a:solidFill>
                  <a:srgbClr val="202122"/>
                </a:solidFill>
                <a:latin typeface="+mn-lt"/>
              </a:rPr>
              <a:t>од регије, невен цвета од раног пролећа до касне јесени. У приморским и топлим крајевима може цветати током целе године.</a:t>
            </a:r>
          </a:p>
          <a:p>
            <a:pPr marL="0" lvl="0" indent="0">
              <a:buNone/>
            </a:pPr>
            <a:r>
              <a:rPr lang="ru-RU" sz="1400" b="1" dirty="0">
                <a:solidFill>
                  <a:srgbClr val="202122"/>
                </a:solidFill>
                <a:latin typeface="+mn-lt"/>
              </a:rPr>
              <a:t>Невен делује антисептично и антибактеријски па је врло ефикасан против различитих запаљења, гљивичних инфекција, а најновија истраживања наговештавају да је користан у борби против </a:t>
            </a:r>
            <a:r>
              <a:rPr lang="ru-RU" sz="1400" b="1" dirty="0">
                <a:solidFill>
                  <a:srgbClr val="0645AD"/>
                </a:solidFill>
                <a:latin typeface="+mn-lt"/>
                <a:hlinkClick r:id="rId6" tooltip="ХИВ"/>
              </a:rPr>
              <a:t>ХИВ</a:t>
            </a:r>
            <a:r>
              <a:rPr lang="ru-RU" sz="1400" b="1" dirty="0">
                <a:solidFill>
                  <a:srgbClr val="202122"/>
                </a:solidFill>
                <a:latin typeface="+mn-lt"/>
              </a:rPr>
              <a:t> </a:t>
            </a:r>
            <a:endParaRPr lang="ru-RU" sz="1400" b="1" dirty="0" smtClean="0">
              <a:solidFill>
                <a:srgbClr val="202122"/>
              </a:solidFill>
              <a:latin typeface="+mn-lt"/>
            </a:endParaRPr>
          </a:p>
          <a:p>
            <a:pPr marL="0" lvl="0" indent="0">
              <a:buNone/>
            </a:pPr>
            <a:r>
              <a:rPr lang="ru-RU" sz="1400" b="1" dirty="0">
                <a:latin typeface="+mn-lt"/>
              </a:rPr>
              <a:t>Добар је као средство за умирење грчева, против астме, кашља, лупања срца и несанице.</a:t>
            </a:r>
            <a:endParaRPr lang="sr-Cyrl-RS" sz="1400" b="1" dirty="0" smtClean="0">
              <a:solidFill>
                <a:srgbClr val="202122"/>
              </a:solidFill>
              <a:latin typeface="+mn-lt"/>
            </a:endParaRPr>
          </a:p>
        </p:txBody>
      </p:sp>
      <p:pic>
        <p:nvPicPr>
          <p:cNvPr id="106" name="Google Shape;106;g7b37a18967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287" y="1548385"/>
            <a:ext cx="2974849" cy="40355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4400"/>
            </a:pPr>
            <a:r>
              <a:rPr lang="sr-Cyrl-RS" dirty="0" smtClean="0">
                <a:latin typeface="Comic Sans MS" pitchFamily="66" charset="0"/>
              </a:rPr>
              <a:t>БРШЉАН</a:t>
            </a:r>
            <a:br>
              <a:rPr lang="sr-Cyrl-RS" dirty="0" smtClean="0">
                <a:latin typeface="Comic Sans MS" pitchFamily="66" charset="0"/>
              </a:rPr>
            </a:br>
            <a:r>
              <a:rPr lang="sr-Cyrl-RS" sz="1300" b="1" dirty="0">
                <a:latin typeface="Comic Sans MS" pitchFamily="66" charset="0"/>
              </a:rPr>
              <a:t>Бршљан</a:t>
            </a:r>
            <a:r>
              <a:rPr lang="sr-Cyrl-RS" sz="1300" dirty="0">
                <a:latin typeface="Comic Sans MS" pitchFamily="66" charset="0"/>
              </a:rPr>
              <a:t> или </a:t>
            </a:r>
            <a:r>
              <a:rPr lang="sr-Cyrl-RS" sz="1300" b="1" dirty="0">
                <a:latin typeface="Comic Sans MS" pitchFamily="66" charset="0"/>
              </a:rPr>
              <a:t>зеленгора</a:t>
            </a:r>
            <a:r>
              <a:rPr lang="sr-Cyrl-RS" sz="1300" dirty="0">
                <a:latin typeface="Comic Sans MS" pitchFamily="66" charset="0"/>
              </a:rPr>
              <a:t>, </a:t>
            </a:r>
            <a:r>
              <a:rPr lang="sr-Cyrl-RS" sz="1300" b="1" dirty="0">
                <a:latin typeface="Comic Sans MS" pitchFamily="66" charset="0"/>
              </a:rPr>
              <a:t>зимзелен</a:t>
            </a:r>
            <a:r>
              <a:rPr lang="sr-Cyrl-RS" sz="1300" dirty="0">
                <a:latin typeface="Comic Sans MS" pitchFamily="66" charset="0"/>
              </a:rPr>
              <a:t> (</a:t>
            </a:r>
            <a:r>
              <a:rPr lang="sr-Cyrl-RS" sz="1300" dirty="0">
                <a:latin typeface="Comic Sans MS" pitchFamily="66" charset="0"/>
                <a:hlinkClick r:id="rId3" tooltip="Латински језик"/>
              </a:rPr>
              <a:t>лат.</a:t>
            </a:r>
            <a:r>
              <a:rPr lang="sr-Cyrl-RS" sz="1300" dirty="0">
                <a:latin typeface="Comic Sans MS" pitchFamily="66" charset="0"/>
              </a:rPr>
              <a:t> </a:t>
            </a:r>
            <a:r>
              <a:rPr lang="sr-Latn-RS" sz="1300" i="1" dirty="0">
                <a:latin typeface="Comic Sans MS" pitchFamily="66" charset="0"/>
              </a:rPr>
              <a:t>Hedera helix</a:t>
            </a:r>
            <a:r>
              <a:rPr lang="sr-Latn-RS" sz="1300" dirty="0">
                <a:latin typeface="Comic Sans MS" pitchFamily="66" charset="0"/>
              </a:rPr>
              <a:t>), </a:t>
            </a:r>
            <a:r>
              <a:rPr lang="sr-Cyrl-RS" sz="1300" dirty="0">
                <a:latin typeface="Comic Sans MS" pitchFamily="66" charset="0"/>
              </a:rPr>
              <a:t>је зимзелена дрвена </a:t>
            </a:r>
            <a:r>
              <a:rPr lang="sr-Cyrl-RS" sz="1300" dirty="0">
                <a:latin typeface="Comic Sans MS" pitchFamily="66" charset="0"/>
                <a:hlinkClick r:id="rId4" tooltip="Повијуша (страница не постоји)"/>
              </a:rPr>
              <a:t>повијуша</a:t>
            </a:r>
            <a:r>
              <a:rPr lang="sr-Cyrl-RS" sz="1300" dirty="0">
                <a:latin typeface="Comic Sans MS" pitchFamily="66" charset="0"/>
              </a:rPr>
              <a:t> из породице </a:t>
            </a:r>
            <a:r>
              <a:rPr lang="sr-Latn-RS" sz="1300" dirty="0">
                <a:latin typeface="Comic Sans MS" pitchFamily="66" charset="0"/>
                <a:hlinkClick r:id="rId5" tooltip="Araliaceae (страница не постоји)"/>
              </a:rPr>
              <a:t>Araliaceae</a:t>
            </a:r>
            <a:r>
              <a:rPr lang="sr-Latn-RS" sz="1300" dirty="0">
                <a:latin typeface="Comic Sans MS" pitchFamily="66" charset="0"/>
              </a:rPr>
              <a:t>.</a:t>
            </a:r>
            <a:endParaRPr sz="1300" dirty="0">
              <a:latin typeface="Comic Sans MS" pitchFamily="66" charset="0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70051"/>
            <a:ext cx="2505456" cy="241673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865120" y="1658112"/>
            <a:ext cx="5681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Корен је добро развијен, али се не пружа дубоко у подлогу. Стабло је снажно развијено, високо, пречника до 20 цм, приања уз биљку домаћина ситним коренчићима. </a:t>
            </a:r>
            <a:endParaRPr lang="sr-Cyrl-RS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Кора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је у почетку зелена, касније постане смеђа. </a:t>
            </a:r>
            <a:endParaRPr lang="sr-Cyrl-RS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Млади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изданци су у почетку храпави касније губе длачице, као и листови, док су пупољци овални, са шиљатим врхом и садрже љуспице. </a:t>
            </a:r>
            <a:endParaRPr lang="sr-Cyrl-RS" baseline="30000" dirty="0">
              <a:solidFill>
                <a:srgbClr val="0645AD"/>
              </a:solidFill>
              <a:latin typeface="Comic Sans MS" pitchFamily="66" charset="0"/>
            </a:endParaRPr>
          </a:p>
          <a:p>
            <a:r>
              <a:rPr lang="sr-Cyrl-RS" dirty="0" smtClean="0">
                <a:solidFill>
                  <a:schemeClr val="tx1"/>
                </a:solidFill>
                <a:latin typeface="Comic Sans MS" pitchFamily="66" charset="0"/>
              </a:rPr>
              <a:t>Листови</a:t>
            </a:r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 су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режњевити, имају од 3 до 5 режњева, тамнозелени са беличастим туфнама, дебелозидни, дужине 0д 6 до 10 цм, нису </a:t>
            </a:r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седећи.</a:t>
            </a:r>
            <a:endParaRPr lang="sr-Cyrl-RS" baseline="30000" dirty="0">
              <a:solidFill>
                <a:srgbClr val="0645AD"/>
              </a:solidFill>
              <a:latin typeface="Comic Sans MS" pitchFamily="66" charset="0"/>
            </a:endParaRP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Распоред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листова је спиралан. Цветови су двополни, груписани у штитасте цвасти, беличасте боје, пријатног мириса, смештени су на дршкама. </a:t>
            </a:r>
            <a:endParaRPr lang="sr-Cyrl-RS" baseline="30000" dirty="0">
              <a:solidFill>
                <a:srgbClr val="0645AD"/>
              </a:solidFill>
              <a:latin typeface="Comic Sans MS" pitchFamily="66" charset="0"/>
            </a:endParaRPr>
          </a:p>
          <a:p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 Величина цвасти цветова је од 2 до 4 цм. Број круничних листића је 5 као и број </a:t>
            </a:r>
            <a:r>
              <a:rPr lang="sr-Cyrl-RS" dirty="0" smtClean="0">
                <a:solidFill>
                  <a:schemeClr val="tx1"/>
                </a:solidFill>
                <a:latin typeface="Comic Sans MS" pitchFamily="66" charset="0"/>
              </a:rPr>
              <a:t>прашника,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док је тучак само 1; чашични листићи су назубљени.  </a:t>
            </a:r>
            <a:endParaRPr lang="sr-Cyrl-RS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r>
              <a:rPr lang="sr-Cyrl-RS" dirty="0" smtClean="0">
                <a:solidFill>
                  <a:srgbClr val="202122"/>
                </a:solidFill>
                <a:latin typeface="Comic Sans MS" pitchFamily="66" charset="0"/>
              </a:rPr>
              <a:t>Плод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је </a:t>
            </a:r>
            <a:r>
              <a:rPr lang="sr-Cyrl-RS" dirty="0" smtClean="0">
                <a:solidFill>
                  <a:schemeClr val="tx1"/>
                </a:solidFill>
                <a:latin typeface="Comic Sans MS" pitchFamily="66" charset="0"/>
              </a:rPr>
              <a:t>бобица,  </a:t>
            </a:r>
            <a:r>
              <a:rPr lang="sr-Cyrl-RS" dirty="0">
                <a:solidFill>
                  <a:srgbClr val="202122"/>
                </a:solidFill>
                <a:latin typeface="Comic Sans MS" pitchFamily="66" charset="0"/>
              </a:rPr>
              <a:t>тегет боје, и носи неколико семенки. Сазревање плода је у току зимских месеци.</a:t>
            </a:r>
            <a:endParaRPr lang="sr-Latn-R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>
            <a:spLocks noGrp="1"/>
          </p:cNvSpPr>
          <p:nvPr>
            <p:ph type="title"/>
          </p:nvPr>
        </p:nvSpPr>
        <p:spPr>
          <a:xfrm>
            <a:off x="505968" y="-97536"/>
            <a:ext cx="8229600" cy="127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sr-Cyrl-RS" dirty="0" smtClean="0">
                <a:latin typeface="Comic Sans MS" pitchFamily="66" charset="0"/>
              </a:rPr>
              <a:t>ЛАЛА</a:t>
            </a:r>
            <a:br>
              <a:rPr lang="sr-Cyrl-RS" dirty="0" smtClean="0">
                <a:latin typeface="Comic Sans MS" pitchFamily="66" charset="0"/>
              </a:rPr>
            </a:br>
            <a:r>
              <a:rPr lang="ru-RU" sz="1600" b="1" dirty="0">
                <a:latin typeface="Comic Sans MS" pitchFamily="66" charset="0"/>
              </a:rPr>
              <a:t>Лала</a:t>
            </a:r>
            <a:r>
              <a:rPr lang="ru-RU" sz="1600" dirty="0">
                <a:latin typeface="Comic Sans MS" pitchFamily="66" charset="0"/>
              </a:rPr>
              <a:t> или </a:t>
            </a:r>
            <a:r>
              <a:rPr lang="ru-RU" sz="1600" b="1" dirty="0">
                <a:latin typeface="Comic Sans MS" pitchFamily="66" charset="0"/>
              </a:rPr>
              <a:t>тулипан</a:t>
            </a:r>
            <a:r>
              <a:rPr lang="ru-RU" sz="1600" dirty="0">
                <a:latin typeface="Comic Sans MS" pitchFamily="66" charset="0"/>
              </a:rPr>
              <a:t> (</a:t>
            </a:r>
            <a:r>
              <a:rPr lang="ru-RU" sz="1600" dirty="0">
                <a:latin typeface="Comic Sans MS" pitchFamily="66" charset="0"/>
                <a:hlinkClick r:id="rId3"/>
              </a:rPr>
              <a:t>лат.</a:t>
            </a:r>
            <a:r>
              <a:rPr lang="ru-RU" sz="1600" dirty="0">
                <a:latin typeface="Comic Sans MS" pitchFamily="66" charset="0"/>
              </a:rPr>
              <a:t> </a:t>
            </a:r>
            <a:r>
              <a:rPr lang="ru-RU" sz="1600" i="1" dirty="0">
                <a:latin typeface="Comic Sans MS" pitchFamily="66" charset="0"/>
              </a:rPr>
              <a:t>Tulipa</a:t>
            </a:r>
            <a:r>
              <a:rPr lang="ru-RU" sz="1600" dirty="0">
                <a:latin typeface="Comic Sans MS" pitchFamily="66" charset="0"/>
              </a:rPr>
              <a:t>) је назив </a:t>
            </a:r>
            <a:r>
              <a:rPr lang="ru-RU" sz="1600" dirty="0">
                <a:latin typeface="Comic Sans MS" pitchFamily="66" charset="0"/>
                <a:hlinkClick r:id="rId4" tooltip="Латински језик"/>
              </a:rPr>
              <a:t>рода</a:t>
            </a:r>
            <a:r>
              <a:rPr lang="ru-RU" sz="1600" dirty="0">
                <a:latin typeface="Comic Sans MS" pitchFamily="66" charset="0"/>
              </a:rPr>
              <a:t> </a:t>
            </a:r>
            <a:r>
              <a:rPr lang="ru-RU" sz="1600" u="sng" dirty="0">
                <a:latin typeface="Comic Sans MS" pitchFamily="66" charset="0"/>
                <a:hlinkClick r:id="rId5"/>
              </a:rPr>
              <a:t>монокотиледоних биљака</a:t>
            </a:r>
            <a:endParaRPr sz="1600" dirty="0">
              <a:latin typeface="Comic Sans MS" pitchFamily="66" charset="0"/>
            </a:endParaRPr>
          </a:p>
        </p:txBody>
      </p:sp>
      <p:pic>
        <p:nvPicPr>
          <p:cNvPr id="118" name="Google Shape;118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243840" y="1450848"/>
            <a:ext cx="3962400" cy="44622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206240" y="1414272"/>
            <a:ext cx="4632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Код лале је 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hlinkClick r:id="rId7" tooltip="Стабло"/>
              </a:rPr>
              <a:t>стабло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 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представљено луковицом осредње величине, дугуљаста или крушкаста, при дну округласта, при врху зашиљена, одевена изнутра задебљаном, споља глатком, танком и сувом љуском.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Цветна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дршка је чврста, обла, 15 до 75 cm висока, што зависи од сорте и врсте, окружена глатким седећим дугуљастим сивкасто-зеленим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листовима.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Свака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цветна дршка носи по један усправан, звонаст крупан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цвет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који може бити једноставан или дупли.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Цветови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су разних боја или нијанси: бели, црвени, ружичасти, жути, кармин или тамноцрвени, пурпурни, црни, љубичасти, или су по две од горенаведених боја међусобно у разним шарама и пругама комбиноване, нпр.: црвена са белом ивицом, или бела са зеленом ивицом или црвена са жутом ивицом.</a:t>
            </a: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b37a18967_0_20"/>
          <p:cNvSpPr txBox="1">
            <a:spLocks noGrp="1"/>
          </p:cNvSpPr>
          <p:nvPr>
            <p:ph type="title"/>
          </p:nvPr>
        </p:nvSpPr>
        <p:spPr>
          <a:xfrm>
            <a:off x="484428" y="91770"/>
            <a:ext cx="8202347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/>
            <a:r>
              <a:rPr lang="sr-Cyrl-RS" dirty="0" smtClean="0">
                <a:latin typeface="Comic Sans MS" pitchFamily="66" charset="0"/>
              </a:rPr>
              <a:t>Љубичица</a:t>
            </a:r>
            <a:br>
              <a:rPr lang="sr-Cyrl-RS" dirty="0" smtClean="0">
                <a:latin typeface="Comic Sans MS" pitchFamily="66" charset="0"/>
              </a:rPr>
            </a:br>
            <a:r>
              <a:rPr lang="sr-Cyrl-RS" sz="1600" b="1" dirty="0">
                <a:solidFill>
                  <a:srgbClr val="202122"/>
                </a:solidFill>
                <a:latin typeface="Comic Sans MS" pitchFamily="66" charset="0"/>
              </a:rPr>
              <a:t>Љубичица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(</a:t>
            </a:r>
            <a:r>
              <a:rPr lang="sr-Cyrl-RS" sz="1600" dirty="0">
                <a:solidFill>
                  <a:srgbClr val="0645AD"/>
                </a:solidFill>
                <a:latin typeface="Comic Sans MS" pitchFamily="66" charset="0"/>
                <a:hlinkClick r:id="rId3" tooltip="Латински језик"/>
              </a:rPr>
              <a:t>лат.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sr-Latn-RS" sz="1600" i="1" dirty="0">
                <a:solidFill>
                  <a:srgbClr val="202122"/>
                </a:solidFill>
                <a:latin typeface="Comic Sans MS" pitchFamily="66" charset="0"/>
              </a:rPr>
              <a:t>Viola</a:t>
            </a:r>
            <a:r>
              <a:rPr lang="sr-Latn-RS" sz="1600" dirty="0">
                <a:solidFill>
                  <a:srgbClr val="202122"/>
                </a:solidFill>
                <a:latin typeface="Comic Sans MS" pitchFamily="66" charset="0"/>
              </a:rPr>
              <a:t>) 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род је </a:t>
            </a:r>
            <a:r>
              <a:rPr lang="sr-Cyrl-RS" sz="1600" dirty="0">
                <a:solidFill>
                  <a:srgbClr val="0645AD"/>
                </a:solidFill>
                <a:latin typeface="Comic Sans MS" pitchFamily="66" charset="0"/>
                <a:hlinkClick r:id="rId4" tooltip="Дикотиледоне биљке"/>
              </a:rPr>
              <a:t>дикотиледоних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sr-Cyrl-RS" sz="1600" dirty="0">
                <a:solidFill>
                  <a:srgbClr val="0645AD"/>
                </a:solidFill>
                <a:latin typeface="Comic Sans MS" pitchFamily="66" charset="0"/>
                <a:hlinkClick r:id="rId5" tooltip="Скривеносеменице"/>
              </a:rPr>
              <a:t>скривеносеменица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из породице </a:t>
            </a:r>
            <a:r>
              <a:rPr lang="sr-Cyrl-RS" sz="1600" dirty="0">
                <a:solidFill>
                  <a:srgbClr val="BA0000"/>
                </a:solidFill>
                <a:latin typeface="Comic Sans MS" pitchFamily="66" charset="0"/>
                <a:hlinkClick r:id="rId6" tooltip="Љубичице (породица) (страница не постоји)"/>
              </a:rPr>
              <a:t>љубичица</a:t>
            </a:r>
            <a:r>
              <a:rPr lang="sr-Cyrl-RS" sz="1600" dirty="0">
                <a:solidFill>
                  <a:srgbClr val="202122"/>
                </a:solidFill>
                <a:latin typeface="Comic Sans MS" pitchFamily="66" charset="0"/>
              </a:rPr>
              <a:t> (</a:t>
            </a:r>
            <a:r>
              <a:rPr lang="sr-Latn-RS" sz="1600" i="1" u="sng" dirty="0">
                <a:solidFill>
                  <a:srgbClr val="BA0000"/>
                </a:solidFill>
                <a:latin typeface="Comic Sans MS" pitchFamily="66" charset="0"/>
                <a:hlinkClick r:id="rId7" tooltip="Violaceae (страница не постоји)"/>
              </a:rPr>
              <a:t>Violaceae</a:t>
            </a:r>
            <a:r>
              <a:rPr lang="sr-Latn-RS" sz="1600" dirty="0">
                <a:solidFill>
                  <a:srgbClr val="202122"/>
                </a:solidFill>
                <a:latin typeface="Comic Sans MS" pitchFamily="66" charset="0"/>
              </a:rPr>
              <a:t>).</a:t>
            </a:r>
            <a:endParaRPr sz="1600" dirty="0">
              <a:latin typeface="Comic Sans MS" pitchFamily="66" charset="0"/>
            </a:endParaRPr>
          </a:p>
        </p:txBody>
      </p:sp>
      <p:sp>
        <p:nvSpPr>
          <p:cNvPr id="124" name="Google Shape;124;g7b37a18967_0_20"/>
          <p:cNvSpPr txBox="1">
            <a:spLocks noGrp="1"/>
          </p:cNvSpPr>
          <p:nvPr>
            <p:ph type="body" idx="1"/>
          </p:nvPr>
        </p:nvSpPr>
        <p:spPr>
          <a:xfrm>
            <a:off x="4181856" y="1441704"/>
            <a:ext cx="4700016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>
              <a:buNone/>
            </a:pPr>
            <a:r>
              <a:rPr lang="sr-Cyrl-RS" sz="4800" dirty="0">
                <a:solidFill>
                  <a:srgbClr val="202122"/>
                </a:solidFill>
                <a:latin typeface="Comic Sans MS" pitchFamily="66" charset="0"/>
              </a:rPr>
              <a:t>Обухвата око 500 врста, углавном распрострањених у северним умереним пределима </a:t>
            </a:r>
            <a:r>
              <a:rPr lang="sr-Cyrl-RS" sz="4800" dirty="0" smtClean="0">
                <a:solidFill>
                  <a:srgbClr val="202122"/>
                </a:solidFill>
                <a:latin typeface="Comic Sans MS" pitchFamily="66" charset="0"/>
              </a:rPr>
              <a:t>(</a:t>
            </a:r>
            <a:r>
              <a:rPr lang="sr-Cyrl-RS" sz="4800" dirty="0" smtClean="0">
                <a:solidFill>
                  <a:srgbClr val="0645AD"/>
                </a:solidFill>
                <a:latin typeface="Comic Sans MS" pitchFamily="66" charset="0"/>
              </a:rPr>
              <a:t>северне Земљине полулопте</a:t>
            </a:r>
            <a:r>
              <a:rPr lang="sr-Cyrl-RS" sz="4800" dirty="0" smtClean="0">
                <a:solidFill>
                  <a:srgbClr val="202122"/>
                </a:solidFill>
                <a:latin typeface="Comic Sans MS" pitchFamily="66" charset="0"/>
              </a:rPr>
              <a:t>). </a:t>
            </a:r>
          </a:p>
          <a:p>
            <a:pPr marL="0" lvl="0" indent="0">
              <a:buNone/>
            </a:pPr>
            <a:r>
              <a:rPr lang="sr-Cyrl-RS" sz="4800" dirty="0" smtClean="0">
                <a:solidFill>
                  <a:srgbClr val="202122"/>
                </a:solidFill>
                <a:latin typeface="Comic Sans MS" pitchFamily="66" charset="0"/>
              </a:rPr>
              <a:t>Љубичице </a:t>
            </a:r>
            <a:r>
              <a:rPr lang="sr-Cyrl-RS" sz="4800" dirty="0">
                <a:solidFill>
                  <a:srgbClr val="202122"/>
                </a:solidFill>
                <a:latin typeface="Comic Sans MS" pitchFamily="66" charset="0"/>
              </a:rPr>
              <a:t>су углавном вишегодишње </a:t>
            </a:r>
            <a:r>
              <a:rPr lang="sr-Cyrl-RS" sz="4800" dirty="0">
                <a:solidFill>
                  <a:schemeClr val="tx1"/>
                </a:solidFill>
                <a:latin typeface="Comic Sans MS" pitchFamily="66" charset="0"/>
              </a:rPr>
              <a:t>зељасте </a:t>
            </a:r>
            <a:r>
              <a:rPr lang="sr-Cyrl-RS" sz="4800" dirty="0" smtClean="0">
                <a:solidFill>
                  <a:schemeClr val="tx1"/>
                </a:solidFill>
                <a:latin typeface="Comic Sans MS" pitchFamily="66" charset="0"/>
              </a:rPr>
              <a:t>биљке</a:t>
            </a:r>
            <a:r>
              <a:rPr lang="sr-Cyrl-RS" sz="4800" dirty="0">
                <a:solidFill>
                  <a:schemeClr val="tx1"/>
                </a:solidFill>
                <a:latin typeface="Comic Sans MS" pitchFamily="66" charset="0"/>
              </a:rPr>
              <a:t>.</a:t>
            </a:r>
            <a:endParaRPr lang="sr-Cyrl-RS" sz="4800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pPr marL="0" lvl="0" indent="0">
              <a:buNone/>
            </a:pPr>
            <a:r>
              <a:rPr lang="sr-Cyrl-RS" sz="4800" dirty="0" smtClean="0">
                <a:solidFill>
                  <a:srgbClr val="202122"/>
                </a:solidFill>
                <a:latin typeface="Comic Sans MS" pitchFamily="66" charset="0"/>
              </a:rPr>
              <a:t>Име </a:t>
            </a:r>
            <a:r>
              <a:rPr lang="sr-Cyrl-RS" sz="4800" dirty="0">
                <a:solidFill>
                  <a:srgbClr val="202122"/>
                </a:solidFill>
                <a:latin typeface="Comic Sans MS" pitchFamily="66" charset="0"/>
              </a:rPr>
              <a:t>рода указује на најчешћу боју круничних листића цвета — </a:t>
            </a:r>
            <a:r>
              <a:rPr lang="sr-Cyrl-RS" sz="4800" dirty="0" smtClean="0">
                <a:solidFill>
                  <a:schemeClr val="accent4"/>
                </a:solidFill>
                <a:latin typeface="Comic Sans MS" pitchFamily="66" charset="0"/>
              </a:rPr>
              <a:t>Љубичасте</a:t>
            </a:r>
          </a:p>
          <a:p>
            <a:pPr marL="0" lvl="0" indent="0">
              <a:buNone/>
            </a:pPr>
            <a:r>
              <a:rPr lang="ru-RU" sz="4800" dirty="0">
                <a:latin typeface="Comic Sans MS" pitchFamily="66" charset="0"/>
              </a:rPr>
              <a:t>Стабло је полегло, висине од 5 до 10 цм, расту у грму</a:t>
            </a:r>
            <a:r>
              <a:rPr lang="ru-RU" sz="4800" dirty="0" smtClean="0">
                <a:latin typeface="Comic Sans MS" pitchFamily="66" charset="0"/>
              </a:rPr>
              <a:t>.</a:t>
            </a:r>
            <a:endParaRPr lang="ru-RU" sz="4800" baseline="30000" dirty="0">
              <a:latin typeface="Comic Sans MS" pitchFamily="66" charset="0"/>
            </a:endParaRPr>
          </a:p>
          <a:p>
            <a:pPr marL="0" lvl="0" indent="0">
              <a:buNone/>
            </a:pPr>
            <a:r>
              <a:rPr lang="ru-RU" sz="4800" dirty="0" smtClean="0">
                <a:solidFill>
                  <a:schemeClr val="accent4"/>
                </a:solidFill>
                <a:latin typeface="Comic Sans MS" pitchFamily="66" charset="0"/>
              </a:rPr>
              <a:t>Листови</a:t>
            </a:r>
            <a:r>
              <a:rPr lang="ru-RU" sz="4800" dirty="0">
                <a:latin typeface="Comic Sans MS" pitchFamily="66" charset="0"/>
              </a:rPr>
              <a:t> су груписани у розету, смештени на кратким или дужим дршкама. </a:t>
            </a:r>
            <a:r>
              <a:rPr lang="ru-RU" sz="4800" dirty="0" smtClean="0">
                <a:latin typeface="Comic Sans MS" pitchFamily="66" charset="0"/>
              </a:rPr>
              <a:t>Врсте </a:t>
            </a:r>
            <a:r>
              <a:rPr lang="ru-RU" sz="4800" dirty="0">
                <a:latin typeface="Comic Sans MS" pitchFamily="66" charset="0"/>
              </a:rPr>
              <a:t>љубичице обично имају срцолике </a:t>
            </a:r>
            <a:r>
              <a:rPr lang="ru-RU" sz="4800" dirty="0" smtClean="0">
                <a:latin typeface="Comic Sans MS" pitchFamily="66" charset="0"/>
              </a:rPr>
              <a:t>листове, </a:t>
            </a:r>
            <a:r>
              <a:rPr lang="ru-RU" sz="4800" dirty="0">
                <a:latin typeface="Comic Sans MS" pitchFamily="66" charset="0"/>
              </a:rPr>
              <a:t>назубљене по ободу, а постоје врсте са сложеним, или листовима другог облика. Већи број врстa љубичица су зељасте биљке. </a:t>
            </a:r>
            <a:endParaRPr lang="ru-RU" sz="4800" dirty="0" smtClean="0">
              <a:latin typeface="Comic Sans MS" pitchFamily="66" charset="0"/>
            </a:endParaRPr>
          </a:p>
          <a:p>
            <a:pPr marL="0" lvl="0" indent="0">
              <a:buNone/>
            </a:pPr>
            <a:r>
              <a:rPr lang="ru-RU" sz="4800" dirty="0" smtClean="0">
                <a:latin typeface="Comic Sans MS" pitchFamily="66" charset="0"/>
              </a:rPr>
              <a:t>Цветови су величине </a:t>
            </a:r>
            <a:r>
              <a:rPr lang="ru-RU" sz="4800" dirty="0">
                <a:latin typeface="Comic Sans MS" pitchFamily="66" charset="0"/>
              </a:rPr>
              <a:t>до 2 цм и налазе се на дугачким дршкама. Чашица петолиста, по цветању не опада. Њени листићи су издужено-ланцетасти зашиљени. Два доња дужа од осталих. Круница са пет слободних листића. Вршни листови нешто већи од средњих исте су боје, али нешто тамнији без длачица у основи. Средњи покривају вршне и при дну имају длачице. Доња латица обично другачије боје од осталих и носи остругу. Прашника пет, тучак синкарпан из три </a:t>
            </a:r>
            <a:r>
              <a:rPr lang="ru-RU" sz="4800" dirty="0" smtClean="0">
                <a:latin typeface="Comic Sans MS" pitchFamily="66" charset="0"/>
              </a:rPr>
              <a:t>карпеле.</a:t>
            </a:r>
          </a:p>
          <a:p>
            <a:pPr marL="0" lvl="0" indent="0">
              <a:buNone/>
            </a:pPr>
            <a:r>
              <a:rPr lang="ru-RU" sz="4800" dirty="0" smtClean="0">
                <a:latin typeface="Comic Sans MS" pitchFamily="66" charset="0"/>
              </a:rPr>
              <a:t>Цветање </a:t>
            </a:r>
            <a:r>
              <a:rPr lang="ru-RU" sz="4800" dirty="0">
                <a:latin typeface="Comic Sans MS" pitchFamily="66" charset="0"/>
              </a:rPr>
              <a:t>љубичице најчешће је у пролеће и привлаче </a:t>
            </a:r>
            <a:r>
              <a:rPr lang="ru-RU" sz="4800" dirty="0" smtClean="0">
                <a:latin typeface="Comic Sans MS" pitchFamily="66" charset="0"/>
              </a:rPr>
              <a:t>многе</a:t>
            </a:r>
            <a:r>
              <a:rPr lang="ru-RU" sz="4800" dirty="0">
                <a:latin typeface="Comic Sans MS" pitchFamily="66" charset="0"/>
              </a:rPr>
              <a:t> </a:t>
            </a:r>
            <a:r>
              <a:rPr lang="ru-RU" sz="4800" dirty="0" smtClean="0">
                <a:latin typeface="Comic Sans MS" pitchFamily="66" charset="0"/>
              </a:rPr>
              <a:t>инсекте, </a:t>
            </a:r>
            <a:r>
              <a:rPr lang="ru-RU" sz="4800" dirty="0">
                <a:latin typeface="Comic Sans MS" pitchFamily="66" charset="0"/>
              </a:rPr>
              <a:t>углавном </a:t>
            </a:r>
            <a:r>
              <a:rPr lang="ru-RU" sz="4800" dirty="0" smtClean="0">
                <a:latin typeface="Comic Sans MS" pitchFamily="66" charset="0"/>
              </a:rPr>
              <a:t>мраве, интензивним мирисом.</a:t>
            </a:r>
            <a:endParaRPr lang="ru-RU" sz="4800" dirty="0">
              <a:latin typeface="Comic Sans MS" pitchFamily="66" charset="0"/>
            </a:endParaRPr>
          </a:p>
          <a:p>
            <a:pPr marL="0" lvl="0" indent="0">
              <a:buNone/>
            </a:pPr>
            <a:r>
              <a:rPr lang="ru-RU" sz="4800" dirty="0" smtClean="0">
                <a:latin typeface="Comic Sans MS" pitchFamily="66" charset="0"/>
              </a:rPr>
              <a:t>Боје </a:t>
            </a:r>
            <a:r>
              <a:rPr lang="ru-RU" sz="4800" dirty="0">
                <a:latin typeface="Comic Sans MS" pitchFamily="66" charset="0"/>
              </a:rPr>
              <a:t>цветова су различите од љубичасте (по имену) преко разних тонова плаве, жуте, па чак и беле </a:t>
            </a:r>
            <a:r>
              <a:rPr lang="ru-RU" sz="4800" dirty="0" smtClean="0">
                <a:latin typeface="Comic Sans MS" pitchFamily="66" charset="0"/>
              </a:rPr>
              <a:t>боје.</a:t>
            </a:r>
          </a:p>
          <a:p>
            <a:pPr marL="0" lvl="0" indent="0">
              <a:buNone/>
            </a:pPr>
            <a:r>
              <a:rPr lang="ru-RU" sz="4800" dirty="0" smtClean="0">
                <a:latin typeface="Comic Sans MS" pitchFamily="66" charset="0"/>
              </a:rPr>
              <a:t>Плод </a:t>
            </a:r>
            <a:r>
              <a:rPr lang="ru-RU" sz="4800" dirty="0">
                <a:latin typeface="Comic Sans MS" pitchFamily="66" charset="0"/>
              </a:rPr>
              <a:t>је чаура величине око 7мм без наставака која садржи семенке пуне протеина</a:t>
            </a:r>
            <a:r>
              <a:rPr lang="ru-RU" sz="4800" dirty="0" smtClean="0">
                <a:latin typeface="Comic Sans MS" pitchFamily="66" charset="0"/>
              </a:rPr>
              <a:t>.</a:t>
            </a:r>
            <a:endParaRPr lang="ru-RU" sz="4800" dirty="0">
              <a:latin typeface="Comic Sans MS" pitchFamily="66" charset="0"/>
            </a:endParaRPr>
          </a:p>
          <a:p>
            <a:pPr marL="0" lvl="0" indent="0">
              <a:buNone/>
            </a:pPr>
            <a:endParaRPr lang="ru-RU" sz="1400" dirty="0" smtClean="0">
              <a:latin typeface="Comic Sans MS" pitchFamily="66" charset="0"/>
            </a:endParaRPr>
          </a:p>
          <a:p>
            <a:pPr marL="0" lvl="0" indent="0">
              <a:buNone/>
            </a:pPr>
            <a:endParaRPr sz="1400" dirty="0">
              <a:latin typeface="Comic Sans MS" pitchFamily="66" charset="0"/>
            </a:endParaRPr>
          </a:p>
        </p:txBody>
      </p:sp>
      <p:pic>
        <p:nvPicPr>
          <p:cNvPr id="125" name="Google Shape;125;g7b37a18967_0_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428" y="1402079"/>
            <a:ext cx="3270708" cy="46311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b37a18967_0_12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308848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sr-Cyrl-RS" dirty="0" smtClean="0">
                <a:latin typeface="Comic Sans MS" pitchFamily="66" charset="0"/>
              </a:rPr>
              <a:t>БЕЛА РАДА</a:t>
            </a:r>
            <a:br>
              <a:rPr lang="sr-Cyrl-RS" dirty="0" smtClean="0">
                <a:latin typeface="Comic Sans MS" pitchFamily="66" charset="0"/>
              </a:rPr>
            </a:br>
            <a:r>
              <a:rPr lang="ru-RU" sz="1600" b="1" dirty="0">
                <a:latin typeface="Comic Sans MS" pitchFamily="66" charset="0"/>
              </a:rPr>
              <a:t>Красуљак</a:t>
            </a:r>
            <a:r>
              <a:rPr lang="ru-RU" sz="1600" dirty="0">
                <a:latin typeface="Comic Sans MS" pitchFamily="66" charset="0"/>
              </a:rPr>
              <a:t>, </a:t>
            </a:r>
            <a:r>
              <a:rPr lang="ru-RU" sz="1600" i="1" dirty="0">
                <a:latin typeface="Comic Sans MS" pitchFamily="66" charset="0"/>
              </a:rPr>
              <a:t>петровац</a:t>
            </a:r>
            <a:r>
              <a:rPr lang="ru-RU" sz="1600" dirty="0">
                <a:latin typeface="Comic Sans MS" pitchFamily="66" charset="0"/>
              </a:rPr>
              <a:t>, </a:t>
            </a:r>
            <a:r>
              <a:rPr lang="ru-RU" sz="1600" i="1" dirty="0">
                <a:latin typeface="Comic Sans MS" pitchFamily="66" charset="0"/>
              </a:rPr>
              <a:t>бела рада</a:t>
            </a:r>
            <a:r>
              <a:rPr lang="ru-RU" sz="1600" dirty="0">
                <a:latin typeface="Comic Sans MS" pitchFamily="66" charset="0"/>
              </a:rPr>
              <a:t>, </a:t>
            </a:r>
            <a:r>
              <a:rPr lang="ru-RU" sz="1600" i="1" dirty="0">
                <a:latin typeface="Comic Sans MS" pitchFamily="66" charset="0"/>
              </a:rPr>
              <a:t>трачаница</a:t>
            </a:r>
            <a:r>
              <a:rPr lang="ru-RU" sz="1600" dirty="0">
                <a:latin typeface="Comic Sans MS" pitchFamily="66" charset="0"/>
              </a:rPr>
              <a:t> или </a:t>
            </a:r>
            <a:r>
              <a:rPr lang="ru-RU" sz="1600" i="1" dirty="0">
                <a:latin typeface="Comic Sans MS" pitchFamily="66" charset="0"/>
              </a:rPr>
              <a:t>белка</a:t>
            </a:r>
            <a:r>
              <a:rPr lang="ru-RU" sz="1600" dirty="0">
                <a:latin typeface="Comic Sans MS" pitchFamily="66" charset="0"/>
              </a:rPr>
              <a:t> (</a:t>
            </a:r>
            <a:r>
              <a:rPr lang="ru-RU" sz="1600" dirty="0">
                <a:latin typeface="Comic Sans MS" pitchFamily="66" charset="0"/>
                <a:hlinkClick r:id="rId3" tooltip="Латински језик"/>
              </a:rPr>
              <a:t>лат.</a:t>
            </a:r>
            <a:r>
              <a:rPr lang="ru-RU" sz="1600" dirty="0">
                <a:latin typeface="Comic Sans MS" pitchFamily="66" charset="0"/>
              </a:rPr>
              <a:t> </a:t>
            </a:r>
            <a:r>
              <a:rPr lang="ru-RU" sz="1600" i="1" dirty="0">
                <a:latin typeface="Comic Sans MS" pitchFamily="66" charset="0"/>
              </a:rPr>
              <a:t>Bellis perennis</a:t>
            </a:r>
            <a:r>
              <a:rPr lang="ru-RU" sz="1600" dirty="0">
                <a:latin typeface="Comic Sans MS" pitchFamily="66" charset="0"/>
              </a:rPr>
              <a:t>)</a:t>
            </a:r>
            <a:endParaRPr sz="1600" dirty="0">
              <a:latin typeface="Comic Sans MS" pitchFamily="66" charset="0"/>
            </a:endParaRPr>
          </a:p>
        </p:txBody>
      </p:sp>
      <p:sp>
        <p:nvSpPr>
          <p:cNvPr id="131" name="Google Shape;131;g7b37a18967_0_12"/>
          <p:cNvSpPr txBox="1">
            <a:spLocks noGrp="1"/>
          </p:cNvSpPr>
          <p:nvPr>
            <p:ph type="body" idx="1"/>
          </p:nvPr>
        </p:nvSpPr>
        <p:spPr>
          <a:xfrm>
            <a:off x="402336" y="1567542"/>
            <a:ext cx="4742688" cy="517463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None/>
            </a:pPr>
            <a:r>
              <a:rPr lang="sr-Cyrl-RS" sz="1400" dirty="0" smtClean="0">
                <a:latin typeface="Comic Sans MS" pitchFamily="66" charset="0"/>
              </a:rPr>
              <a:t>Бела рада </a:t>
            </a:r>
            <a:r>
              <a:rPr lang="ru-RU" sz="1400" dirty="0">
                <a:latin typeface="Comic Sans MS" pitchFamily="66" charset="0"/>
              </a:rPr>
              <a:t> је вишегодишња </a:t>
            </a:r>
            <a:r>
              <a:rPr lang="ru-RU" sz="1400" dirty="0">
                <a:latin typeface="Comic Sans MS" pitchFamily="66" charset="0"/>
                <a:hlinkClick r:id="rId4" tooltip="Зељаста биљка"/>
              </a:rPr>
              <a:t>зељаста</a:t>
            </a:r>
            <a:r>
              <a:rPr lang="ru-RU" sz="1400" dirty="0">
                <a:latin typeface="Comic Sans MS" pitchFamily="66" charset="0"/>
              </a:rPr>
              <a:t> украсна и </a:t>
            </a:r>
            <a:r>
              <a:rPr lang="ru-RU" sz="1400" dirty="0">
                <a:latin typeface="Comic Sans MS" pitchFamily="66" charset="0"/>
                <a:hlinkClick r:id="rId5" tooltip="Лековите биљке"/>
              </a:rPr>
              <a:t>лековита биљка</a:t>
            </a:r>
            <a:r>
              <a:rPr lang="ru-RU" sz="1400" dirty="0">
                <a:latin typeface="Comic Sans MS" pitchFamily="66" charset="0"/>
              </a:rPr>
              <a:t> из породице главочика </a:t>
            </a:r>
            <a:r>
              <a:rPr lang="ru-RU" sz="1400" dirty="0" smtClean="0">
                <a:latin typeface="Comic Sans MS" pitchFamily="66" charset="0"/>
              </a:rPr>
              <a:t>.</a:t>
            </a:r>
          </a:p>
          <a:p>
            <a:pPr marL="0" lvl="0" indent="0">
              <a:buNone/>
            </a:pPr>
            <a:r>
              <a:rPr lang="ru-RU" sz="1400" dirty="0">
                <a:latin typeface="Comic Sans MS" pitchFamily="66" charset="0"/>
              </a:rPr>
              <a:t>По белој ради је град  </a:t>
            </a:r>
            <a:r>
              <a:rPr lang="ru-RU" sz="1400" dirty="0" smtClean="0">
                <a:latin typeface="Comic Sans MS" pitchFamily="66" charset="0"/>
              </a:rPr>
              <a:t>Бјело поље у Црној Гори</a:t>
            </a:r>
            <a:r>
              <a:rPr lang="ru-RU" sz="1400" dirty="0">
                <a:latin typeface="Comic Sans MS" pitchFamily="66" charset="0"/>
              </a:rPr>
              <a:t> добио име, јер је некада цело поље на коме се сада налази град изгледало бело у пролеће када се посматрало са околних брда, јер је поље било прекривено белом радом</a:t>
            </a:r>
            <a:r>
              <a:rPr lang="ru-RU" sz="1400" dirty="0" smtClean="0">
                <a:latin typeface="Comic Sans MS" pitchFamily="66" charset="0"/>
              </a:rPr>
              <a:t>.</a:t>
            </a:r>
          </a:p>
          <a:p>
            <a:pPr marL="0" lvl="0" indent="0">
              <a:buNone/>
            </a:pP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Бела рада је 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са једном </a:t>
            </a: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главицом </a:t>
            </a: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и 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без </a:t>
            </a:r>
            <a:r>
              <a:rPr lang="ru-RU" sz="1400" dirty="0" smtClean="0">
                <a:solidFill>
                  <a:schemeClr val="tx1"/>
                </a:solidFill>
                <a:latin typeface="Comic Sans MS" pitchFamily="66" charset="0"/>
              </a:rPr>
              <a:t>листова </a:t>
            </a:r>
            <a:r>
              <a:rPr lang="ru-RU" sz="1400" dirty="0">
                <a:solidFill>
                  <a:srgbClr val="0645AD"/>
                </a:solidFill>
                <a:latin typeface="Comic Sans MS" pitchFamily="66" charset="0"/>
              </a:rPr>
              <a:t>.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ru-RU" sz="1400" dirty="0" smtClean="0">
                <a:solidFill>
                  <a:srgbClr val="202122"/>
                </a:solidFill>
                <a:latin typeface="Comic Sans MS" pitchFamily="66" charset="0"/>
              </a:rPr>
              <a:t>Цвета </a:t>
            </a:r>
            <a:r>
              <a:rPr lang="ru-RU" sz="1400" dirty="0">
                <a:solidFill>
                  <a:srgbClr val="202122"/>
                </a:solidFill>
                <a:latin typeface="Comic Sans MS" pitchFamily="66" charset="0"/>
              </a:rPr>
              <a:t>читаве године, од раног пролећа до зиме. </a:t>
            </a:r>
            <a:r>
              <a:rPr lang="ru-RU" sz="1400" dirty="0">
                <a:latin typeface="Comic Sans MS" pitchFamily="66" charset="0"/>
              </a:rPr>
              <a:t>Ова биљка је </a:t>
            </a:r>
            <a:r>
              <a:rPr lang="ru-RU" sz="1400" dirty="0" smtClean="0">
                <a:latin typeface="Comic Sans MS" pitchFamily="66" charset="0"/>
              </a:rPr>
              <a:t>лековита</a:t>
            </a:r>
            <a:r>
              <a:rPr lang="ru-RU" sz="1400" dirty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и </a:t>
            </a:r>
            <a:r>
              <a:rPr lang="ru-RU" sz="1400" dirty="0">
                <a:latin typeface="Comic Sans MS" pitchFamily="66" charset="0"/>
              </a:rPr>
              <a:t>садржи </a:t>
            </a:r>
            <a:r>
              <a:rPr lang="ru-RU" sz="1400" dirty="0" smtClean="0">
                <a:latin typeface="Comic Sans MS" pitchFamily="66" charset="0"/>
              </a:rPr>
              <a:t>сапонине, горке</a:t>
            </a:r>
            <a:r>
              <a:rPr lang="ru-RU" sz="1400" dirty="0">
                <a:latin typeface="Comic Sans MS" pitchFamily="66" charset="0"/>
              </a:rPr>
              <a:t> </a:t>
            </a:r>
            <a:r>
              <a:rPr lang="ru-RU" sz="1400" dirty="0" smtClean="0">
                <a:latin typeface="Comic Sans MS" pitchFamily="66" charset="0"/>
              </a:rPr>
              <a:t>супстанце</a:t>
            </a:r>
            <a:r>
              <a:rPr lang="ru-RU" sz="1400" dirty="0">
                <a:latin typeface="Comic Sans MS" pitchFamily="66" charset="0"/>
              </a:rPr>
              <a:t>, </a:t>
            </a:r>
            <a:r>
              <a:rPr lang="ru-RU" sz="1400" dirty="0" smtClean="0">
                <a:latin typeface="Comic Sans MS" pitchFamily="66" charset="0"/>
              </a:rPr>
              <a:t>етерична  уља и танине, а </a:t>
            </a:r>
            <a:r>
              <a:rPr lang="ru-RU" sz="1400" dirty="0">
                <a:latin typeface="Comic Sans MS" pitchFamily="66" charset="0"/>
              </a:rPr>
              <a:t>користи се за припремање </a:t>
            </a:r>
            <a:r>
              <a:rPr lang="ru-RU" sz="1400" dirty="0" smtClean="0">
                <a:latin typeface="Comic Sans MS" pitchFamily="66" charset="0"/>
              </a:rPr>
              <a:t>чаја за </a:t>
            </a:r>
            <a:r>
              <a:rPr lang="ru-RU" sz="1400" dirty="0">
                <a:latin typeface="Comic Sans MS" pitchFamily="66" charset="0"/>
              </a:rPr>
              <a:t>лечење </a:t>
            </a:r>
            <a:r>
              <a:rPr lang="ru-RU" sz="1400" dirty="0" smtClean="0">
                <a:latin typeface="Comic Sans MS" pitchFamily="66" charset="0"/>
              </a:rPr>
              <a:t>дисајних</a:t>
            </a:r>
            <a:r>
              <a:rPr lang="ru-RU" sz="1400" dirty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органа ( против </a:t>
            </a:r>
            <a:r>
              <a:rPr lang="ru-RU" sz="1400" dirty="0">
                <a:latin typeface="Comic Sans MS" pitchFamily="66" charset="0"/>
              </a:rPr>
              <a:t>кашља, астме итд.). </a:t>
            </a:r>
            <a:endParaRPr lang="ru-RU" sz="1400" dirty="0" smtClean="0">
              <a:latin typeface="Comic Sans MS" pitchFamily="66" charset="0"/>
            </a:endParaRPr>
          </a:p>
          <a:p>
            <a:pPr marL="0" lvl="0" indent="0">
              <a:buNone/>
            </a:pPr>
            <a:r>
              <a:rPr lang="ru-RU" sz="1400" dirty="0" smtClean="0">
                <a:latin typeface="Comic Sans MS" pitchFamily="66" charset="0"/>
              </a:rPr>
              <a:t>Може </a:t>
            </a:r>
            <a:r>
              <a:rPr lang="ru-RU" sz="1400" dirty="0">
                <a:latin typeface="Comic Sans MS" pitchFamily="66" charset="0"/>
              </a:rPr>
              <a:t>се користити и у исхрани: од искључиво младих листова се прави салата, а у </a:t>
            </a:r>
            <a:r>
              <a:rPr lang="ru-RU" sz="1400" dirty="0" smtClean="0">
                <a:latin typeface="Comic Sans MS" pitchFamily="66" charset="0"/>
              </a:rPr>
              <a:t>Немачкој</a:t>
            </a:r>
            <a:r>
              <a:rPr lang="ru-RU" sz="1400" dirty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се </a:t>
            </a:r>
            <a:r>
              <a:rPr lang="ru-RU" sz="1400" dirty="0">
                <a:latin typeface="Comic Sans MS" pitchFamily="66" charset="0"/>
              </a:rPr>
              <a:t>тврди и зелени пупољци </a:t>
            </a:r>
            <a:r>
              <a:rPr lang="ru-RU" sz="1400" dirty="0" smtClean="0">
                <a:latin typeface="Comic Sans MS" pitchFamily="66" charset="0"/>
              </a:rPr>
              <a:t>маринирају</a:t>
            </a:r>
            <a:r>
              <a:rPr lang="ru-RU" sz="1400" dirty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и </a:t>
            </a:r>
            <a:r>
              <a:rPr lang="ru-RU" sz="1400" dirty="0">
                <a:latin typeface="Comic Sans MS" pitchFamily="66" charset="0"/>
              </a:rPr>
              <a:t>употребљавају уместо </a:t>
            </a:r>
            <a:r>
              <a:rPr lang="ru-RU" sz="1400" dirty="0" smtClean="0">
                <a:latin typeface="Comic Sans MS" pitchFamily="66" charset="0"/>
              </a:rPr>
              <a:t>капра. Отворени </a:t>
            </a:r>
            <a:r>
              <a:rPr lang="ru-RU" sz="1400" dirty="0">
                <a:latin typeface="Comic Sans MS" pitchFamily="66" charset="0"/>
              </a:rPr>
              <a:t>цветови су такође јестиви</a:t>
            </a:r>
            <a:r>
              <a:rPr lang="ru-RU" sz="1400" dirty="0" smtClean="0">
                <a:latin typeface="Comic Sans MS" pitchFamily="66" charset="0"/>
              </a:rPr>
              <a:t>.</a:t>
            </a:r>
            <a:endParaRPr lang="ru-RU" sz="1400" dirty="0">
              <a:latin typeface="Comic Sans MS" pitchFamily="66" charset="0"/>
            </a:endParaRPr>
          </a:p>
          <a:p>
            <a:pPr marL="0" lvl="0" indent="0">
              <a:buNone/>
            </a:pPr>
            <a:endParaRPr lang="ru-RU" sz="1400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pPr marL="0" lvl="0" indent="0">
              <a:buNone/>
            </a:pPr>
            <a:endParaRPr lang="ru-RU" sz="1400" dirty="0" smtClean="0">
              <a:solidFill>
                <a:srgbClr val="202122"/>
              </a:solidFill>
              <a:latin typeface="Comic Sans MS" pitchFamily="66" charset="0"/>
            </a:endParaRPr>
          </a:p>
          <a:p>
            <a:pPr marL="0" lvl="0" indent="0">
              <a:buNone/>
            </a:pPr>
            <a:endParaRPr sz="1400" dirty="0">
              <a:latin typeface="Comic Sans MS" pitchFamily="66" charset="0"/>
            </a:endParaRPr>
          </a:p>
        </p:txBody>
      </p:sp>
      <p:pic>
        <p:nvPicPr>
          <p:cNvPr id="132" name="Google Shape;132;g7b37a18967_0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2560" y="1567542"/>
            <a:ext cx="3791712" cy="418708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sr-Cyrl-RS" dirty="0" smtClean="0">
                <a:latin typeface="Comic Sans MS" pitchFamily="66" charset="0"/>
              </a:rPr>
              <a:t>ОРАХ</a:t>
            </a:r>
            <a:br>
              <a:rPr lang="sr-Cyrl-RS" dirty="0" smtClean="0">
                <a:latin typeface="Comic Sans MS" pitchFamily="66" charset="0"/>
              </a:rPr>
            </a:br>
            <a:r>
              <a:rPr lang="sr-Cyrl-RS" sz="2000" dirty="0" smtClean="0">
                <a:solidFill>
                  <a:srgbClr val="202122"/>
                </a:solidFill>
                <a:latin typeface="Comic Sans MS" pitchFamily="66" charset="0"/>
              </a:rPr>
              <a:t>(</a:t>
            </a:r>
            <a:r>
              <a:rPr lang="sr-Cyrl-RS" sz="2000" dirty="0" smtClean="0">
                <a:solidFill>
                  <a:srgbClr val="0645AD"/>
                </a:solidFill>
                <a:latin typeface="Comic Sans MS" pitchFamily="66" charset="0"/>
                <a:hlinkClick r:id="rId3" tooltip="Листопадна биљка"/>
              </a:rPr>
              <a:t>лат</a:t>
            </a:r>
            <a:r>
              <a:rPr lang="sr-Cyrl-RS" sz="2000" dirty="0">
                <a:solidFill>
                  <a:srgbClr val="0645AD"/>
                </a:solidFill>
                <a:latin typeface="Comic Sans MS" pitchFamily="66" charset="0"/>
                <a:hlinkClick r:id="rId3" tooltip="Листопадна биљка"/>
              </a:rPr>
              <a:t>.</a:t>
            </a:r>
            <a:r>
              <a:rPr lang="sr-Cyrl-RS" sz="2000" dirty="0">
                <a:solidFill>
                  <a:srgbClr val="202122"/>
                </a:solidFill>
                <a:latin typeface="Comic Sans MS" pitchFamily="66" charset="0"/>
              </a:rPr>
              <a:t> </a:t>
            </a:r>
            <a:r>
              <a:rPr lang="sr-Latn-RS" sz="2000" i="1" dirty="0">
                <a:solidFill>
                  <a:srgbClr val="202122"/>
                </a:solidFill>
                <a:latin typeface="Comic Sans MS" pitchFamily="66" charset="0"/>
              </a:rPr>
              <a:t>Juglans regia</a:t>
            </a:r>
            <a:r>
              <a:rPr lang="sr-Latn-RS" sz="2000" dirty="0">
                <a:solidFill>
                  <a:srgbClr val="202122"/>
                </a:solidFill>
                <a:latin typeface="Comic Sans MS" pitchFamily="66" charset="0"/>
              </a:rPr>
              <a:t>) </a:t>
            </a:r>
            <a:endParaRPr sz="2000" dirty="0">
              <a:latin typeface="Comic Sans MS" pitchFamily="66" charset="0"/>
            </a:endParaRPr>
          </a:p>
        </p:txBody>
      </p:sp>
      <p:pic>
        <p:nvPicPr>
          <p:cNvPr id="138" name="Google Shape;13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45617" y="1950720"/>
            <a:ext cx="3704591" cy="41632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4291584" y="1816608"/>
            <a:ext cx="43769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Comic Sans MS" pitchFamily="66" charset="0"/>
              </a:rPr>
              <a:t>Орах је велико, 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листопадно </a:t>
            </a:r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дрво </a:t>
            </a:r>
            <a:r>
              <a:rPr lang="ru-RU" dirty="0">
                <a:solidFill>
                  <a:srgbClr val="202122"/>
                </a:solidFill>
                <a:latin typeface="Comic Sans MS" pitchFamily="66" charset="0"/>
              </a:rPr>
              <a:t>које достиже висину од 25—35 м и дебло дебљине од 2 м, обично са кратким деблом и широком крошњом, иако може бити виша и ужа у густим шумама. Врста је која захтијева свјетлост и којој је потребно пуно Сунца да би се добро развила</a:t>
            </a:r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.</a:t>
            </a:r>
          </a:p>
          <a:p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У поређењу са осталим коштуњавим воћем , сматра се најздравијим, пре свега због великог садржаја омега -3 масних киселина, али и због  дупло већег садржаја снтиоксиданса.</a:t>
            </a:r>
          </a:p>
          <a:p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Богати су  протеинима, дијеталним влакнима и витаминима. Доминирају витамини групе Б1,Б2,Б3, Б5, Б6, али присутни су и други витамини ПП, е и А. </a:t>
            </a:r>
          </a:p>
          <a:p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Минерали који су пристни у овом воћу су клаијум, калцијум, натријум, гвожђе, фосфор и магнезијум.</a:t>
            </a:r>
          </a:p>
          <a:p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Карактеристично за орахе је да није само плод лековит него и хранљив.</a:t>
            </a:r>
          </a:p>
          <a:p>
            <a:r>
              <a:rPr lang="ru-RU" dirty="0" smtClean="0">
                <a:solidFill>
                  <a:srgbClr val="202122"/>
                </a:solidFill>
                <a:latin typeface="Comic Sans MS" pitchFamily="66" charset="0"/>
              </a:rPr>
              <a:t>Чај од младог лишћа  са медом је користан за чишћење  и јачање организма.</a:t>
            </a:r>
          </a:p>
          <a:p>
            <a:endParaRPr lang="sr-Latn-R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306</Words>
  <Application>Microsoft Office PowerPoint</Application>
  <PresentationFormat>On-screen Show (4:3)</PresentationFormat>
  <Paragraphs>114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ДИГИТАЛНИ ХЕРБАРИЈУМ ош,,аца синадиновић“</vt:lpstr>
      <vt:lpstr>КОПРИВА Urtica dioica</vt:lpstr>
      <vt:lpstr>маслачак</vt:lpstr>
      <vt:lpstr>Невен Calendula officinalis је биљка из породице главочика  </vt:lpstr>
      <vt:lpstr>БРШЉАН Бршљан или зеленгора, зимзелен (лат. Hedera helix), је зимзелена дрвена повијуша из породице Araliaceae.</vt:lpstr>
      <vt:lpstr>ЛАЛА Лала или тулипан (лат. Tulipa) је назив рода монокотиледоних биљака</vt:lpstr>
      <vt:lpstr>Љубичица Љубичица (лат. Viola) род је дикотиледоних скривеносеменица из породице љубичица (Violaceae).</vt:lpstr>
      <vt:lpstr>БЕЛА РАДА Красуљак, петровац, бела рада, трачаница или белка (лат. Bellis perennis)</vt:lpstr>
      <vt:lpstr>ОРАХ (лат. Juglans regia) </vt:lpstr>
      <vt:lpstr>Матичњак Матичњак или пчелиња трава, маточина, пчелињак, лимун трава (лат. Melissa officinalis) је лековита, ароматична биљка из породице уснатица (Lamiaceae).</vt:lpstr>
      <vt:lpstr>Блитва Блитва (лат. Beta vulgaris var. cicla) двогодишња је биљка из фамилије лобода (Amaranthaceae) </vt:lpstr>
      <vt:lpstr> Магнолија (лат. Magnolia) </vt:lpstr>
      <vt:lpstr>КРУШКА Крушка (Pyrus) је род дрвенастих биљака из фамилије Rosaceae</vt:lpstr>
      <vt:lpstr>Зеље Зеље (лат. Rumex patientia) је зељаста вишегодишња биљка из породице троскота(Polygonaceae)</vt:lpstr>
      <vt:lpstr>ГРАШАК Pisum sativum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ХЕРБАРИЈУМ</dc:title>
  <dc:creator>Beasty</dc:creator>
  <cp:lastModifiedBy>Beasty</cp:lastModifiedBy>
  <cp:revision>39</cp:revision>
  <dcterms:created xsi:type="dcterms:W3CDTF">2021-04-25T07:13:05Z</dcterms:created>
  <dcterms:modified xsi:type="dcterms:W3CDTF">2021-06-08T18:34:45Z</dcterms:modified>
</cp:coreProperties>
</file>