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hRYFFNHnU/0+ywm0/8yCy5GlYh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slajda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Title-R1d.png" id="13" name="Google Shape;1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5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" type="subTitle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ska slika sa natpisom">
  <p:cSld name="Panoramska slika sa natpisom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9" name="Google Shape;7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4"/>
          <p:cNvSpPr txBox="1"/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4"/>
          <p:cNvSpPr/>
          <p:nvPr>
            <p:ph idx="2" type="pic"/>
          </p:nvPr>
        </p:nvSpPr>
        <p:spPr>
          <a:xfrm>
            <a:off x="1184744" y="698261"/>
            <a:ext cx="9822532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2" name="Google Shape;82;p34"/>
          <p:cNvSpPr txBox="1"/>
          <p:nvPr>
            <p:ph idx="1" type="body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3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natpis">
  <p:cSld name="Naslov i natpi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87" name="Google Shape;8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5"/>
          <p:cNvSpPr txBox="1"/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" type="body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3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sa natpisom">
  <p:cSld name="Citat sa natpisom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94" name="Google Shape;9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6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1" type="body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36"/>
          <p:cNvSpPr txBox="1"/>
          <p:nvPr>
            <p:ph idx="2" type="body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3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101" name="Google Shape;101;p36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i="0" lang="sr-Cyrl-RS" sz="8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b="0" i="0" sz="80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2" name="Google Shape;102;p36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i="0" lang="sr-Cyrl-RS" sz="8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b="0" i="0" sz="80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tica sa imenom">
  <p:cSld name="Kartica sa imenom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4" name="Google Shape;10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7"/>
          <p:cNvSpPr txBox="1"/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" type="body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3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kolone">
  <p:cSld name="3 kolon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11" name="Google Shape;11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8"/>
          <p:cNvSpPr txBox="1"/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8"/>
          <p:cNvSpPr txBox="1"/>
          <p:nvPr>
            <p:ph idx="1" type="body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38"/>
          <p:cNvSpPr txBox="1"/>
          <p:nvPr>
            <p:ph idx="2" type="body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5" name="Google Shape;115;p38"/>
          <p:cNvSpPr txBox="1"/>
          <p:nvPr>
            <p:ph idx="3" type="body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38"/>
          <p:cNvSpPr txBox="1"/>
          <p:nvPr>
            <p:ph idx="4" type="body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38"/>
          <p:cNvSpPr txBox="1"/>
          <p:nvPr>
            <p:ph idx="5" type="body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38"/>
          <p:cNvSpPr txBox="1"/>
          <p:nvPr>
            <p:ph idx="6" type="body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9" name="Google Shape;119;p3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kolone slike">
  <p:cSld name="3 kolone slik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23" name="Google Shape;12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9"/>
          <p:cNvSpPr txBox="1"/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9"/>
          <p:cNvSpPr txBox="1"/>
          <p:nvPr>
            <p:ph idx="1" type="body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39"/>
          <p:cNvSpPr/>
          <p:nvPr>
            <p:ph idx="2" type="pic"/>
          </p:nvPr>
        </p:nvSpPr>
        <p:spPr>
          <a:xfrm>
            <a:off x="913774" y="2367093"/>
            <a:ext cx="3296409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7" name="Google Shape;127;p39"/>
          <p:cNvSpPr txBox="1"/>
          <p:nvPr>
            <p:ph idx="3" type="body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8" name="Google Shape;128;p39"/>
          <p:cNvSpPr txBox="1"/>
          <p:nvPr>
            <p:ph idx="4" type="body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9" name="Google Shape;129;p39"/>
          <p:cNvSpPr/>
          <p:nvPr>
            <p:ph idx="5" type="pic"/>
          </p:nvPr>
        </p:nvSpPr>
        <p:spPr>
          <a:xfrm>
            <a:off x="4441348" y="2367093"/>
            <a:ext cx="3303352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0" name="Google Shape;130;p39"/>
          <p:cNvSpPr txBox="1"/>
          <p:nvPr>
            <p:ph idx="6" type="body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39"/>
          <p:cNvSpPr txBox="1"/>
          <p:nvPr>
            <p:ph idx="7" type="body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39"/>
          <p:cNvSpPr/>
          <p:nvPr>
            <p:ph idx="8" type="pic"/>
          </p:nvPr>
        </p:nvSpPr>
        <p:spPr>
          <a:xfrm>
            <a:off x="7973298" y="2367093"/>
            <a:ext cx="3304928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3" name="Google Shape;133;p39"/>
          <p:cNvSpPr txBox="1"/>
          <p:nvPr>
            <p:ph idx="9" type="body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4" name="Google Shape;134;p3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vertikalni tekst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8" name="Google Shape;13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0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0"/>
          <p:cNvSpPr txBox="1"/>
          <p:nvPr>
            <p:ph idx="1" type="body"/>
          </p:nvPr>
        </p:nvSpPr>
        <p:spPr>
          <a:xfrm rot="5400000">
            <a:off x="4383948" y="-1103079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4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ni naslov i tekst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45" name="Google Shape;14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1"/>
          <p:cNvSpPr txBox="1"/>
          <p:nvPr>
            <p:ph type="title"/>
          </p:nvPr>
        </p:nvSpPr>
        <p:spPr>
          <a:xfrm rot="5400000">
            <a:off x="7410763" y="1923737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1"/>
          <p:cNvSpPr txBox="1"/>
          <p:nvPr>
            <p:ph idx="1" type="body"/>
          </p:nvPr>
        </p:nvSpPr>
        <p:spPr>
          <a:xfrm rot="5400000">
            <a:off x="2152338" y="-628961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4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0" name="Google Shape;2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6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2" type="body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8" name="Google Shape;2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odeljka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5" name="Google Shape;3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8"/>
          <p:cNvSpPr txBox="1"/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" type="body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2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eđenje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42" name="Google Shape;4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9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" type="body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9"/>
          <p:cNvSpPr txBox="1"/>
          <p:nvPr>
            <p:ph idx="2" type="body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3" type="body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9"/>
          <p:cNvSpPr txBox="1"/>
          <p:nvPr>
            <p:ph idx="4" type="body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2" name="Google Shape;5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0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8" name="Google Shape;5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a natpisom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3" name="Google Shape;6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2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2"/>
          <p:cNvSpPr txBox="1"/>
          <p:nvPr>
            <p:ph idx="1" type="body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3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a natpisom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1" name="Google Shape;7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3"/>
          <p:cNvSpPr txBox="1"/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3"/>
          <p:cNvSpPr/>
          <p:nvPr>
            <p:ph idx="2" type="pic"/>
          </p:nvPr>
        </p:nvSpPr>
        <p:spPr>
          <a:xfrm>
            <a:off x="7424803" y="609601"/>
            <a:ext cx="3255358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74" name="Google Shape;74;p33"/>
          <p:cNvSpPr txBox="1"/>
          <p:nvPr>
            <p:ph idx="1" type="body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3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4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24"/>
          <p:cNvSpPr txBox="1"/>
          <p:nvPr>
            <p:ph idx="1" type="body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ДИГИТАЛНИ ХЕРБАРИЈУМ НАШЕГ ЗАВИЧАЈА</a:t>
            </a:r>
            <a:r>
              <a:rPr lang="sr-Cyrl-R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"/>
          <p:cNvSpPr txBox="1"/>
          <p:nvPr>
            <p:ph idx="1" type="subTitle"/>
          </p:nvPr>
        </p:nvSpPr>
        <p:spPr>
          <a:xfrm>
            <a:off x="4586605" y="4964430"/>
            <a:ext cx="7230745" cy="1520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sr-Cyrl-RS"/>
              <a:t> </a:t>
            </a:r>
            <a:r>
              <a:rPr b="1" lang="sr-Cyrl-RS"/>
              <a:t>КРСТИЋ</a:t>
            </a:r>
            <a:r>
              <a:rPr lang="sr-Cyrl-RS"/>
              <a:t> </a:t>
            </a:r>
            <a:r>
              <a:rPr b="1" lang="sr-Cyrl-RS"/>
              <a:t>АНДРЕА</a:t>
            </a:r>
            <a:endParaRPr b="1"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sr-Cyrl-RS"/>
              <a:t>ОШ ”ВОЖД КАРАЂОРЂЕ” АЛЕКСИНАЦ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25" name="Google Shape;225;p10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26" name="Google Shape;226;p10"/>
          <p:cNvSpPr txBox="1"/>
          <p:nvPr>
            <p:ph idx="2" type="body"/>
          </p:nvPr>
        </p:nvSpPr>
        <p:spPr>
          <a:xfrm>
            <a:off x="6655435" y="3059430"/>
            <a:ext cx="4622165" cy="348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0027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ЂУРЂЕВАК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ЂУРЂЕВКА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ШУМА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АПРИЛ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070" y="98961"/>
            <a:ext cx="6450061" cy="6450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33" name="Google Shape;233;p11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34" name="Google Shape;234;p11"/>
          <p:cNvSpPr txBox="1"/>
          <p:nvPr>
            <p:ph idx="2" type="body"/>
          </p:nvPr>
        </p:nvSpPr>
        <p:spPr>
          <a:xfrm>
            <a:off x="6392545" y="2990850"/>
            <a:ext cx="4885055" cy="3453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МАСЛАЧАК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 ГЛАВОЧИКА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sz="1800"/>
          </a:p>
        </p:txBody>
      </p:sp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432" y="222662"/>
            <a:ext cx="6222176" cy="622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41" name="Google Shape;241;p12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42" name="Google Shape;242;p12"/>
          <p:cNvSpPr txBox="1"/>
          <p:nvPr>
            <p:ph idx="2" type="body"/>
          </p:nvPr>
        </p:nvSpPr>
        <p:spPr>
          <a:xfrm>
            <a:off x="6863080" y="3474720"/>
            <a:ext cx="4414520" cy="3275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ЉУТИЋ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 ЉУТИЋА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sz="1800"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912" y="107620"/>
            <a:ext cx="6642759" cy="6642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49" name="Google Shape;249;p13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50" name="Google Shape;250;p13"/>
          <p:cNvSpPr txBox="1"/>
          <p:nvPr>
            <p:ph idx="2" type="body"/>
          </p:nvPr>
        </p:nvSpPr>
        <p:spPr>
          <a:xfrm>
            <a:off x="6605270" y="3468370"/>
            <a:ext cx="4672330" cy="320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ЖАЛФИЈА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УСНАТИЦА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КАМЕНИТА МЕСТА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АПРИЛ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51" name="Google Shape;25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31" y="181841"/>
            <a:ext cx="6494318" cy="6494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57" name="Google Shape;257;p14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58" name="Google Shape;258;p14"/>
          <p:cNvSpPr txBox="1"/>
          <p:nvPr>
            <p:ph idx="2" type="body"/>
          </p:nvPr>
        </p:nvSpPr>
        <p:spPr>
          <a:xfrm>
            <a:off x="6494145" y="3348990"/>
            <a:ext cx="4783455" cy="326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0027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ЈЕЛА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 БОРОВА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ПАРК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59" name="Google Shape;2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22" y="249137"/>
            <a:ext cx="6360996" cy="636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65" name="Google Shape;265;p15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66" name="Google Shape;266;p15"/>
          <p:cNvSpPr txBox="1"/>
          <p:nvPr>
            <p:ph idx="2" type="body"/>
          </p:nvPr>
        </p:nvSpPr>
        <p:spPr>
          <a:xfrm>
            <a:off x="6677025" y="3670935"/>
            <a:ext cx="4600575" cy="302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БОКВИЦА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БОКВИЦА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ПОРЕД ПУТА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692" y="163285"/>
            <a:ext cx="6531430" cy="6531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73" name="Google Shape;273;p16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74" name="Google Shape;274;p16"/>
          <p:cNvSpPr txBox="1"/>
          <p:nvPr>
            <p:ph idx="2" type="body"/>
          </p:nvPr>
        </p:nvSpPr>
        <p:spPr>
          <a:xfrm>
            <a:off x="6605270" y="3094355"/>
            <a:ext cx="4672330" cy="357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907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НАРОДНИ НАЗИВ: СУНЦОГЛЕД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ФАМИЛИЈА МЛЕЧИКА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52" y="186651"/>
            <a:ext cx="6484698" cy="648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81" name="Google Shape;281;p17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82" name="Google Shape;282;p17"/>
          <p:cNvSpPr txBox="1"/>
          <p:nvPr>
            <p:ph idx="2" type="body"/>
          </p:nvPr>
        </p:nvSpPr>
        <p:spPr>
          <a:xfrm>
            <a:off x="6491605" y="3363595"/>
            <a:ext cx="4785995" cy="3118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0027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БЕЛА РАДА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ГЛАВОЧИКА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83" name="Google Shape;2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03" y="249381"/>
            <a:ext cx="6308767" cy="630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89" name="Google Shape;289;p18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90" name="Google Shape;290;p18"/>
          <p:cNvSpPr txBox="1"/>
          <p:nvPr>
            <p:ph idx="2" type="body"/>
          </p:nvPr>
        </p:nvSpPr>
        <p:spPr>
          <a:xfrm>
            <a:off x="6652895" y="3709670"/>
            <a:ext cx="4624705" cy="296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ОБИЧНА РЕНИКА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 КУПУСА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1" name="Google Shape;2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062" y="181841"/>
            <a:ext cx="6494318" cy="6494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97" name="Google Shape;297;p19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98" name="Google Shape;298;p19"/>
          <p:cNvSpPr txBox="1"/>
          <p:nvPr>
            <p:ph idx="2" type="body"/>
          </p:nvPr>
        </p:nvSpPr>
        <p:spPr>
          <a:xfrm>
            <a:off x="6539230" y="3458210"/>
            <a:ext cx="4738370" cy="3071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0027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МИШЈАКИЊА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 КАРАНФИЛА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ШУМА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9" name="Google Shape;2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692" y="136073"/>
            <a:ext cx="6393020" cy="639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"/>
          <p:cNvSpPr txBox="1"/>
          <p:nvPr>
            <p:ph type="title"/>
          </p:nvPr>
        </p:nvSpPr>
        <p:spPr>
          <a:xfrm flipH="1" rot="10800000">
            <a:off x="913765" y="-814705"/>
            <a:ext cx="10364470" cy="284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r>
              <a:t/>
            </a:r>
            <a:endParaRPr/>
          </a:p>
        </p:txBody>
      </p:sp>
      <p:pic>
        <p:nvPicPr>
          <p:cNvPr id="162" name="Google Shape;16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3765" y="1155065"/>
            <a:ext cx="6255385" cy="54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"/>
          <p:cNvSpPr txBox="1"/>
          <p:nvPr>
            <p:ph idx="2" type="body"/>
          </p:nvPr>
        </p:nvSpPr>
        <p:spPr>
          <a:xfrm>
            <a:off x="7418705" y="3622675"/>
            <a:ext cx="3685540" cy="3009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22884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ЉУБИЧИЦА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288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 ЉУБИЧИЦA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288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ПОРЕД ШУМЕ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288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АПРИЛ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288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288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2884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305" name="Google Shape;305;p20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06" name="Google Shape;306;p20"/>
          <p:cNvSpPr txBox="1"/>
          <p:nvPr>
            <p:ph idx="2" type="body"/>
          </p:nvPr>
        </p:nvSpPr>
        <p:spPr>
          <a:xfrm>
            <a:off x="6544310" y="3519805"/>
            <a:ext cx="4733290" cy="2964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МРТВА КОПРИВА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УСНАТИЦА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ПОРЕД ПУТА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432" y="111331"/>
            <a:ext cx="6373366" cy="6373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313" name="Google Shape;313;p21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14" name="Google Shape;314;p21"/>
          <p:cNvSpPr txBox="1"/>
          <p:nvPr>
            <p:ph idx="2" type="body"/>
          </p:nvPr>
        </p:nvSpPr>
        <p:spPr>
          <a:xfrm>
            <a:off x="6757670" y="3837305"/>
            <a:ext cx="4519930" cy="2883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УСКОЛИСНА МЛЕЧИКА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МЛЕЧИКА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АЛЕЛСИНАЦ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182" y="137170"/>
            <a:ext cx="6583659" cy="6583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321" name="Google Shape;321;p22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22" name="Google Shape;322;p22"/>
          <p:cNvSpPr txBox="1"/>
          <p:nvPr>
            <p:ph idx="2" type="body"/>
          </p:nvPr>
        </p:nvSpPr>
        <p:spPr>
          <a:xfrm>
            <a:off x="6580505" y="3875405"/>
            <a:ext cx="4697095" cy="2983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ШУМСКА ЈАГОДА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ФАМИЛИЈА: РУЖА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ШУМА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23" name="Google Shape;3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38" y="87964"/>
            <a:ext cx="6425871" cy="6770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329" name="Google Shape;329;p23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30" name="Google Shape;330;p23"/>
          <p:cNvSpPr txBox="1"/>
          <p:nvPr>
            <p:ph idx="2" type="body"/>
          </p:nvPr>
        </p:nvSpPr>
        <p:spPr>
          <a:xfrm>
            <a:off x="6703695" y="3578225"/>
            <a:ext cx="4573905" cy="3092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0027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ГРАХОРИЦА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БОБОВА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31" name="Google Shape;3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913" y="186651"/>
            <a:ext cx="6484698" cy="648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169" name="Google Shape;169;p3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70" name="Google Shape;170;p3"/>
          <p:cNvSpPr txBox="1"/>
          <p:nvPr>
            <p:ph idx="2" type="body"/>
          </p:nvPr>
        </p:nvSpPr>
        <p:spPr>
          <a:xfrm>
            <a:off x="6882765" y="3728085"/>
            <a:ext cx="4394835" cy="279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032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НАРОДНИ НАЗИВ: ЗУМБУЛ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ФАМИЛИЈА ЗУМБУЛА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СТАНИШТЕ: ДВОРИШТЕ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71" name="Google Shape;1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229" y="211254"/>
            <a:ext cx="6435492" cy="6435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177" name="Google Shape;177;p4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78" name="Google Shape;178;p4"/>
          <p:cNvSpPr txBox="1"/>
          <p:nvPr>
            <p:ph idx="2" type="body"/>
          </p:nvPr>
        </p:nvSpPr>
        <p:spPr>
          <a:xfrm>
            <a:off x="6172200" y="3677285"/>
            <a:ext cx="5105400" cy="2925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ПРЕСЛИЧИЦА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ЗУМБУЛА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ЛИВАДА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800"/>
          </a:p>
        </p:txBody>
      </p:sp>
      <p:pic>
        <p:nvPicPr>
          <p:cNvPr id="179" name="Google Shape;1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545" y="719455"/>
            <a:ext cx="5418455" cy="588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185" name="Google Shape;185;p5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86" name="Google Shape;186;p5"/>
          <p:cNvSpPr txBox="1"/>
          <p:nvPr>
            <p:ph idx="2" type="body"/>
          </p:nvPr>
        </p:nvSpPr>
        <p:spPr>
          <a:xfrm>
            <a:off x="7089140" y="3110230"/>
            <a:ext cx="4395470" cy="3541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ЧУВАРКУЋА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ЖЕДЊАКА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КАМЕНЕ  ОГРАДЕ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576" y="206581"/>
            <a:ext cx="6444838" cy="6444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193" name="Google Shape;193;p6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94" name="Google Shape;194;p6"/>
          <p:cNvSpPr txBox="1"/>
          <p:nvPr>
            <p:ph idx="2" type="body"/>
          </p:nvPr>
        </p:nvSpPr>
        <p:spPr>
          <a:xfrm>
            <a:off x="6831965" y="3318510"/>
            <a:ext cx="4445635" cy="3201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21272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НАРОДНИ НАЗИВ: ЖЕДЊАК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27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ФАМИЛИЈА ЖЕДЊАКА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27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СТАНИШТЕ: КАМЕНИТА ОСУНЧАНА МЕСТА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27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27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27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2127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95" name="Google Shape;1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536" y="558854"/>
            <a:ext cx="6064113" cy="6064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01" name="Google Shape;201;p7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02" name="Google Shape;202;p7"/>
          <p:cNvSpPr txBox="1"/>
          <p:nvPr>
            <p:ph idx="2" type="body"/>
          </p:nvPr>
        </p:nvSpPr>
        <p:spPr>
          <a:xfrm>
            <a:off x="6795770" y="3180715"/>
            <a:ext cx="4481830" cy="3343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0027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НАРЦИС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НАРЦИСА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ДВОРИШТА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2002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" y="148590"/>
            <a:ext cx="6541770" cy="662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09" name="Google Shape;209;p8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10" name="Google Shape;210;p8"/>
          <p:cNvSpPr txBox="1"/>
          <p:nvPr>
            <p:ph idx="2" type="body"/>
          </p:nvPr>
        </p:nvSpPr>
        <p:spPr>
          <a:xfrm>
            <a:off x="6555105" y="3527425"/>
            <a:ext cx="4722495" cy="2932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1455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ПОТОЧАРКА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КУПУСА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ПОРЕД ВОДЕ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ГЛОГОВИЦА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1145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19" y="148906"/>
            <a:ext cx="6311516" cy="6311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217" name="Google Shape;217;p9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18" name="Google Shape;218;p9"/>
          <p:cNvSpPr txBox="1"/>
          <p:nvPr>
            <p:ph idx="2" type="body"/>
          </p:nvPr>
        </p:nvSpPr>
        <p:spPr>
          <a:xfrm>
            <a:off x="6840855" y="3646170"/>
            <a:ext cx="4436745" cy="2802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02882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НАРОДНИ НАЗИВ: ЛАЛА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0288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ФАМИЛИЈА ЉИЉАНА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0288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СТАНИШТЕ: ДВОРИШТА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0288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ДАТУМ ФОТОГРАФИСАЊА: МАЈ 2021. године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0288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МЕСТО: АЛЕКСИНАЦ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0288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УЧЕНИК: АНДРЕА КРСТИЋ 7-2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-20288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i="1" lang="sr-Cyrl-RS" sz="1800">
                <a:latin typeface="Calibri"/>
                <a:ea typeface="Calibri"/>
                <a:cs typeface="Calibri"/>
                <a:sym typeface="Calibri"/>
              </a:rPr>
              <a:t>ОШ “ВОЖД КАРАЂОРЂЕ” АЛЕКСИНАЦ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19" name="Google Shape;2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172" y="192836"/>
            <a:ext cx="6472328" cy="647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pljica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2021-05-16T09:38:00Z</dcterms:created>
  <dc:creator>381612991325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