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000000"/>
          </p15:clr>
        </p15:guide>
        <p15:guide id="2" pos="287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gcXX8ZitOpLu0RWqZ1SELJr9GE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28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slide" Target="slides/slide20.xml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3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Google Shape;55;p2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Google Shape;56;p2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Google Shape;57;p2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Google Shape;58;p2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Google Shape;59;p2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Google Shape;60;p23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2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2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2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23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2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2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2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Google Shape;68;p2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2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2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Google Shape;71;p23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72;p23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23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23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2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23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23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23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Google Shape;93;p2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3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3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101" name="Google Shape;101;p23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2" name="Google Shape;242;p32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2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8" name="Google Shape;248;p33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3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Google Shape;141;p3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Google Shape;142;p3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Google Shape;143;p3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Google Shape;144;p3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Google Shape;145;p3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Google Shape;146;p3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3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3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3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3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3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3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3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Google Shape;154;p3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3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3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Google Shape;157;p30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3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3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3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3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3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30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30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183" name="Google Shape;183;p30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34772" lvl="1" marL="914400" algn="l">
              <a:spcBef>
                <a:spcPts val="440"/>
              </a:spcBef>
              <a:spcAft>
                <a:spcPts val="0"/>
              </a:spcAft>
              <a:buSzPts val="1672"/>
              <a:buChar char="🞇"/>
              <a:defRPr sz="2200"/>
            </a:lvl2pPr>
            <a:lvl3pPr indent="-325119" lvl="2" marL="1371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25120" lvl="5" marL="27432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6pPr>
            <a:lvl7pPr indent="-325120" lvl="6" marL="3200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7pPr>
            <a:lvl8pPr indent="-325120" lvl="7" marL="3657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8pPr>
            <a:lvl9pPr indent="-325120" lvl="8" marL="41148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9pPr>
          </a:lstStyle>
          <a:p/>
        </p:txBody>
      </p:sp>
      <p:sp>
        <p:nvSpPr>
          <p:cNvPr id="185" name="Google Shape;185;p3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1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Google Shape;191;p3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3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3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Google Shape;194;p3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Google Shape;195;p3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Google Shape;196;p3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3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3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3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3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3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3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3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Google Shape;204;p3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3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3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Google Shape;207;p31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3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1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1"/>
          <p:cNvSpPr/>
          <p:nvPr>
            <p:ph idx="2" type="pic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  <p:sp>
        <p:nvSpPr>
          <p:cNvPr id="236" name="Google Shape;236;p3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1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2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Google Shape;7;p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oogle Shape;8;p2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Google Shape;9;p2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Google Shape;10;p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2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Google Shape;12;p2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2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2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2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2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2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Google Shape;20;p2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2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2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Google Shape;23;p22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22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25;p22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22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2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2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2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2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2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2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2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2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Google Shape;45;p22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None/>
            </a:pPr>
            <a:r>
              <a:rPr b="1" i="1" lang="sr-Cyrl-RS"/>
              <a:t>Дигитални хербаријум нашег завичаја</a:t>
            </a:r>
            <a:endParaRPr b="1" i="1"/>
          </a:p>
        </p:txBody>
      </p:sp>
      <p:sp>
        <p:nvSpPr>
          <p:cNvPr id="256" name="Google Shape;256;p1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b="1" lang="sr-Cyrl-RS"/>
              <a:t>Катарина Михајловић</a:t>
            </a:r>
            <a:endParaRPr b="1"/>
          </a:p>
          <a:p>
            <a:pPr indent="0" lvl="0" marL="0" rtl="0" algn="r">
              <a:spcBef>
                <a:spcPts val="360"/>
              </a:spcBef>
              <a:spcAft>
                <a:spcPts val="0"/>
              </a:spcAft>
              <a:buSzPts val="1368"/>
              <a:buNone/>
            </a:pPr>
            <a:r>
              <a:rPr lang="sr-Cyrl-RS"/>
              <a:t>ОШ”Вожд Карађорђе” Алексинац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42" name="Google Shape;342;p10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43" name="Google Shape;343;p10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44" name="Google Shape;344;p10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45" name="Google Shape;345;p10"/>
          <p:cNvSpPr txBox="1"/>
          <p:nvPr>
            <p:ph idx="4" type="body"/>
          </p:nvPr>
        </p:nvSpPr>
        <p:spPr>
          <a:xfrm>
            <a:off x="4710430" y="3408045"/>
            <a:ext cx="3872230" cy="3153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5984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јабука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руже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46" name="Google Shape;3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4815"/>
            <a:ext cx="4253230" cy="6136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52" name="Google Shape;352;p11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53" name="Google Shape;353;p11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54" name="Google Shape;354;p11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55" name="Google Shape;355;p11"/>
          <p:cNvSpPr txBox="1"/>
          <p:nvPr>
            <p:ph idx="4" type="body"/>
          </p:nvPr>
        </p:nvSpPr>
        <p:spPr>
          <a:xfrm>
            <a:off x="4786630" y="2974975"/>
            <a:ext cx="3837940" cy="3509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708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перуника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зумбули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56" name="Google Shape;3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35" y="334645"/>
            <a:ext cx="4213225" cy="6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62" name="Google Shape;362;p12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63" name="Google Shape;363;p12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64" name="Google Shape;364;p12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65" name="Google Shape;365;p12"/>
          <p:cNvSpPr txBox="1"/>
          <p:nvPr>
            <p:ph idx="4" type="body"/>
          </p:nvPr>
        </p:nvSpPr>
        <p:spPr>
          <a:xfrm>
            <a:off x="5012055" y="2974975"/>
            <a:ext cx="3542665" cy="3516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708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нарцис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нарциса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66" name="Google Shape;3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402590"/>
            <a:ext cx="4528820" cy="608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72" name="Google Shape;372;p13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73" name="Google Shape;373;p13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74" name="Google Shape;374;p13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75" name="Google Shape;375;p13"/>
          <p:cNvSpPr txBox="1"/>
          <p:nvPr>
            <p:ph idx="4" type="body"/>
          </p:nvPr>
        </p:nvSpPr>
        <p:spPr>
          <a:xfrm>
            <a:off x="4681220" y="2974975"/>
            <a:ext cx="3985260" cy="3448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708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пресличица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зумбули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ливада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345" y="375285"/>
            <a:ext cx="4206875" cy="604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82" name="Google Shape;382;p14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83" name="Google Shape;383;p14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85" name="Google Shape;385;p14"/>
          <p:cNvSpPr txBox="1"/>
          <p:nvPr>
            <p:ph idx="4" type="body"/>
          </p:nvPr>
        </p:nvSpPr>
        <p:spPr>
          <a:xfrm>
            <a:off x="4645025" y="2974975"/>
            <a:ext cx="3952240" cy="339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708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шебој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купуса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86" name="Google Shape;3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840" y="360680"/>
            <a:ext cx="4133850" cy="610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92" name="Google Shape;392;p15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93" name="Google Shape;393;p15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94" name="Google Shape;394;p15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95" name="Google Shape;395;p15"/>
          <p:cNvSpPr txBox="1"/>
          <p:nvPr>
            <p:ph idx="4" type="body"/>
          </p:nvPr>
        </p:nvSpPr>
        <p:spPr>
          <a:xfrm>
            <a:off x="4645025" y="2974975"/>
            <a:ext cx="3966210" cy="3409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708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кестен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кестена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поред пута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96" name="Google Shape;3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5450"/>
            <a:ext cx="4126865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02" name="Google Shape;402;p16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03" name="Google Shape;403;p16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04" name="Google Shape;404;p16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05" name="Google Shape;405;p16"/>
          <p:cNvSpPr txBox="1"/>
          <p:nvPr>
            <p:ph idx="4" type="body"/>
          </p:nvPr>
        </p:nvSpPr>
        <p:spPr>
          <a:xfrm>
            <a:off x="4801235" y="3519805"/>
            <a:ext cx="3893820" cy="2993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5984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ружа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руже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406" name="Google Shape;4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170" y="467360"/>
            <a:ext cx="4274185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12" name="Google Shape;412;p18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13" name="Google Shape;413;p18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14" name="Google Shape;414;p18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15" name="Google Shape;415;p18"/>
          <p:cNvSpPr txBox="1"/>
          <p:nvPr>
            <p:ph idx="4" type="body"/>
          </p:nvPr>
        </p:nvSpPr>
        <p:spPr>
          <a:xfrm>
            <a:off x="4885055" y="3450590"/>
            <a:ext cx="3726180" cy="298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262255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багрем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2255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 бобова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2255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2255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2255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2255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2255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70078" lvl="0" marL="342900" rtl="0" algn="l">
              <a:spcBef>
                <a:spcPts val="432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70078" lvl="0" marL="342900" rtl="0" algn="l">
              <a:spcBef>
                <a:spcPts val="432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416" name="Google Shape;4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" y="363220"/>
            <a:ext cx="4335780" cy="618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22" name="Google Shape;422;p19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23" name="Google Shape;423;p19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24" name="Google Shape;424;p19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25" name="Google Shape;425;p19"/>
          <p:cNvSpPr txBox="1"/>
          <p:nvPr>
            <p:ph idx="4" type="body"/>
          </p:nvPr>
        </p:nvSpPr>
        <p:spPr>
          <a:xfrm>
            <a:off x="4645025" y="3366770"/>
            <a:ext cx="3966210" cy="3131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5984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мак, булка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 макова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поред пута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426" name="Google Shape;4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220" y="300355"/>
            <a:ext cx="4109085" cy="619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32" name="Google Shape;432;p20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33" name="Google Shape;433;p20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34" name="Google Shape;434;p20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35" name="Google Shape;435;p20"/>
          <p:cNvSpPr txBox="1"/>
          <p:nvPr>
            <p:ph idx="4" type="body"/>
          </p:nvPr>
        </p:nvSpPr>
        <p:spPr>
          <a:xfrm>
            <a:off x="5011420" y="3296285"/>
            <a:ext cx="3627120" cy="3154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69494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бела рада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главочике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ливаде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70078" lvl="0" marL="342900" rtl="0" algn="l">
              <a:spcBef>
                <a:spcPts val="432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70078" lvl="0" marL="342900" rtl="0" algn="l">
              <a:spcBef>
                <a:spcPts val="432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436" name="Google Shape;4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65" y="396240"/>
            <a:ext cx="4491990" cy="605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65" name="Google Shape;265;p2"/>
          <p:cNvSpPr txBox="1"/>
          <p:nvPr>
            <p:ph idx="4" type="body"/>
          </p:nvPr>
        </p:nvSpPr>
        <p:spPr>
          <a:xfrm>
            <a:off x="5012055" y="3542665"/>
            <a:ext cx="3585210" cy="2917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20000"/>
          </a:bodyPr>
          <a:lstStyle/>
          <a:p>
            <a:pPr indent="-274320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зова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зова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поред пута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околина Алексинца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ОШ“Вожд Карађорђе” Алексинац</a:t>
            </a:r>
            <a:endParaRPr sz="1800"/>
          </a:p>
          <a:p>
            <a:pPr indent="-196138" lvl="0" marL="342900" rtl="0" algn="l">
              <a:spcBef>
                <a:spcPts val="324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 sz="1800"/>
          </a:p>
        </p:txBody>
      </p:sp>
      <p:pic>
        <p:nvPicPr>
          <p:cNvPr id="266" name="Google Shape;2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00" y="356235"/>
            <a:ext cx="4491355" cy="610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44" name="Google Shape;444;p21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445" name="Google Shape;445;p21"/>
          <p:cNvSpPr txBox="1"/>
          <p:nvPr>
            <p:ph idx="4" type="body"/>
          </p:nvPr>
        </p:nvSpPr>
        <p:spPr>
          <a:xfrm>
            <a:off x="4716780" y="3644900"/>
            <a:ext cx="3935730" cy="287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5984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јоргован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маслина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446" name="Google Shape;4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20" y="349885"/>
            <a:ext cx="4283075" cy="617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72" name="Google Shape;272;p3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73" name="Google Shape;273;p3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74" name="Google Shape;274;p3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75" name="Google Shape;275;p3"/>
          <p:cNvSpPr txBox="1"/>
          <p:nvPr>
            <p:ph idx="4" type="body"/>
          </p:nvPr>
        </p:nvSpPr>
        <p:spPr>
          <a:xfrm>
            <a:off x="4461510" y="4121785"/>
            <a:ext cx="4163060" cy="2406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69494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зумбул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зумбули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9494" lvl="0" marL="342900" rtl="0" algn="l">
              <a:spcBef>
                <a:spcPts val="36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70078" lvl="0" marL="342900" rtl="0" algn="l">
              <a:spcBef>
                <a:spcPts val="432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276" name="Google Shape;2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42900"/>
            <a:ext cx="3874135" cy="618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82" name="Google Shape;282;p4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83" name="Google Shape;283;p4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84" name="Google Shape;284;p4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85" name="Google Shape;285;p4"/>
          <p:cNvSpPr txBox="1"/>
          <p:nvPr>
            <p:ph idx="4" type="body"/>
          </p:nvPr>
        </p:nvSpPr>
        <p:spPr>
          <a:xfrm>
            <a:off x="4645025" y="2974975"/>
            <a:ext cx="3420110" cy="343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3972" lvl="0" marL="342900" rtl="0" algn="l">
              <a:spcBef>
                <a:spcPts val="0"/>
              </a:spcBef>
              <a:spcAft>
                <a:spcPts val="0"/>
              </a:spcAft>
              <a:buSzPts val="152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пасији зуб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83972" lvl="0" marL="342900" rtl="0" algn="l">
              <a:spcBef>
                <a:spcPts val="360"/>
              </a:spcBef>
              <a:spcAft>
                <a:spcPts val="0"/>
              </a:spcAft>
              <a:buSzPts val="152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љиљана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83972" lvl="0" marL="342900" rtl="0" algn="l">
              <a:spcBef>
                <a:spcPts val="360"/>
              </a:spcBef>
              <a:spcAft>
                <a:spcPts val="0"/>
              </a:spcAft>
              <a:buSzPts val="152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83972" lvl="0" marL="342900" rtl="0" algn="l">
              <a:spcBef>
                <a:spcPts val="360"/>
              </a:spcBef>
              <a:spcAft>
                <a:spcPts val="0"/>
              </a:spcAft>
              <a:buSzPts val="152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април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83972" lvl="0" marL="342900" rtl="0" algn="l">
              <a:spcBef>
                <a:spcPts val="360"/>
              </a:spcBef>
              <a:spcAft>
                <a:spcPts val="0"/>
              </a:spcAft>
              <a:buSzPts val="152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Глоговица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83972" lvl="0" marL="342900" rtl="0" algn="l">
              <a:spcBef>
                <a:spcPts val="360"/>
              </a:spcBef>
              <a:spcAft>
                <a:spcPts val="0"/>
              </a:spcAft>
              <a:buSzPts val="152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83972" lvl="0" marL="342900" rtl="0" algn="l">
              <a:spcBef>
                <a:spcPts val="360"/>
              </a:spcBef>
              <a:spcAft>
                <a:spcPts val="0"/>
              </a:spcAft>
              <a:buSzPts val="152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70078" lvl="0" marL="342900" rtl="0" algn="l">
              <a:spcBef>
                <a:spcPts val="432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pic>
        <p:nvPicPr>
          <p:cNvPr id="286" name="Google Shape;2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75" y="382270"/>
            <a:ext cx="417195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93" name="Google Shape;293;p5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94" name="Google Shape;294;p5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95" name="Google Shape;295;p5"/>
          <p:cNvSpPr txBox="1"/>
          <p:nvPr>
            <p:ph idx="4" type="body"/>
          </p:nvPr>
        </p:nvSpPr>
        <p:spPr>
          <a:xfrm>
            <a:off x="4645025" y="3492500"/>
            <a:ext cx="3420110" cy="295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0000" lnSpcReduction="10000"/>
          </a:bodyPr>
          <a:lstStyle/>
          <a:p>
            <a:pPr indent="-274320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3200">
                <a:latin typeface="Calibri"/>
                <a:ea typeface="Calibri"/>
                <a:cs typeface="Calibri"/>
                <a:sym typeface="Calibri"/>
              </a:rPr>
              <a:t>народни назив: каранфил</a:t>
            </a:r>
            <a:endParaRPr b="1" i="1" sz="32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2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3200">
                <a:latin typeface="Calibri"/>
                <a:ea typeface="Calibri"/>
                <a:cs typeface="Calibri"/>
                <a:sym typeface="Calibri"/>
              </a:rPr>
              <a:t>фамилија каранфила</a:t>
            </a:r>
            <a:endParaRPr b="1" i="1" sz="32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2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32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32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2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32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32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2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32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32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2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32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3200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342900" rtl="0" algn="l">
              <a:spcBef>
                <a:spcPts val="32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32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216408" lvl="0" marL="342900" rtl="0" algn="l">
              <a:spcBef>
                <a:spcPts val="24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216408" lvl="0" marL="342900" rtl="0" algn="l">
              <a:spcBef>
                <a:spcPts val="24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296" name="Google Shape;2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595" y="384175"/>
            <a:ext cx="4202430" cy="617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02" name="Google Shape;302;p6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03" name="Google Shape;303;p6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04" name="Google Shape;304;p6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05" name="Google Shape;305;p6"/>
          <p:cNvSpPr txBox="1"/>
          <p:nvPr>
            <p:ph idx="4" type="body"/>
          </p:nvPr>
        </p:nvSpPr>
        <p:spPr>
          <a:xfrm>
            <a:off x="4645025" y="2974975"/>
            <a:ext cx="3420110" cy="3437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274319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народни назив: тробојна љубичица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74319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фамилија: љубичица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74319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станиште: поред шуме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74319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датум фотографисања: април 2021. године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74319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место: околина Алексинца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74319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74319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93243" lvl="0" marL="342900" rtl="0" algn="l">
              <a:spcBef>
                <a:spcPts val="336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06" name="Google Shape;3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75" y="387350"/>
            <a:ext cx="4171950" cy="602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12" name="Google Shape;312;p7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13" name="Google Shape;313;p7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14" name="Google Shape;314;p7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15" name="Google Shape;315;p7"/>
          <p:cNvSpPr txBox="1"/>
          <p:nvPr>
            <p:ph idx="4" type="body"/>
          </p:nvPr>
        </p:nvSpPr>
        <p:spPr>
          <a:xfrm>
            <a:off x="4470400" y="3294380"/>
            <a:ext cx="3594735" cy="3157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83006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народни назив: девојачко срце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83006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фамилија димњача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83006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83006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83006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83006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ученик: Катарина Михаловић 7-1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indent="-283006" lvl="0" marL="342900" rtl="0" algn="l">
              <a:spcBef>
                <a:spcPts val="336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>
                <a:latin typeface="Calibri"/>
                <a:ea typeface="Calibri"/>
                <a:cs typeface="Calibri"/>
                <a:sym typeface="Calibri"/>
              </a:rPr>
              <a:t>ОШ“Вожд Карађорђе” Алелсинац</a:t>
            </a:r>
            <a:endParaRPr/>
          </a:p>
          <a:p>
            <a:pPr indent="-193243" lvl="0" marL="342900" rtl="0" algn="l">
              <a:spcBef>
                <a:spcPts val="336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16" name="Google Shape;3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05" y="347980"/>
            <a:ext cx="3997960" cy="620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22" name="Google Shape;322;p8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23" name="Google Shape;323;p8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24" name="Google Shape;324;p8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25" name="Google Shape;325;p8"/>
          <p:cNvSpPr txBox="1"/>
          <p:nvPr>
            <p:ph idx="4" type="body"/>
          </p:nvPr>
        </p:nvSpPr>
        <p:spPr>
          <a:xfrm>
            <a:off x="4850765" y="2974975"/>
            <a:ext cx="3214370" cy="3531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5984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украсни багрем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фамилија: бобова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ливада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Глоговица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5984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26" name="Google Shape;3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435" y="356235"/>
            <a:ext cx="4381500" cy="615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32" name="Google Shape;332;p9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33" name="Google Shape;333;p9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496" lvl="0" marL="34290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34" name="Google Shape;334;p9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335" name="Google Shape;335;p9"/>
          <p:cNvSpPr txBox="1"/>
          <p:nvPr>
            <p:ph idx="4" type="body"/>
          </p:nvPr>
        </p:nvSpPr>
        <p:spPr>
          <a:xfrm>
            <a:off x="4871720" y="2974975"/>
            <a:ext cx="3808730" cy="3521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7081" lvl="0" marL="342900" rtl="0" algn="l">
              <a:spcBef>
                <a:spcPts val="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народни назив: ђурђевак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фамилија ђурђевака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ученик: Катарина Михајловић 7-1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-267081" lvl="0" marL="342900" rtl="0" algn="l">
              <a:spcBef>
                <a:spcPts val="400"/>
              </a:spcBef>
              <a:spcAft>
                <a:spcPts val="0"/>
              </a:spcAft>
              <a:buSzPct val="76000"/>
              <a:buChar char="🞇"/>
            </a:pPr>
            <a:r>
              <a:rPr b="1" i="1" lang="sr-Cyrl-RS" sz="20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ct val="76000"/>
              <a:buNone/>
            </a:pPr>
            <a:r>
              <a:t/>
            </a:r>
            <a:endParaRPr/>
          </a:p>
        </p:txBody>
      </p:sp>
      <p:pic>
        <p:nvPicPr>
          <p:cNvPr id="336" name="Google Shape;3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05" y="421640"/>
            <a:ext cx="4361815" cy="607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2021-05-16T12:18:00Z</dcterms:created>
  <dc:creator>PC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