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</p:sldIdLst>
  <p:sldSz cx="9144000" cy="5143500" type="screen16x9"/>
  <p:notesSz cx="6858000" cy="9144000"/>
  <p:embeddedFontLst>
    <p:embeddedFont>
      <p:font typeface="Amatic SC" charset="-79"/>
      <p:regular r:id="rId21"/>
      <p:bold r:id="rId22"/>
    </p:embeddedFont>
    <p:embeddedFont>
      <p:font typeface="Didact Gothic" charset="0"/>
      <p:regular r:id="rId23"/>
    </p:embeddedFont>
    <p:embeddedFont>
      <p:font typeface="Gadugi" pitchFamily="34" charset="0"/>
      <p:regular r:id="rId24"/>
      <p:bold r:id="rId25"/>
    </p:embeddedFont>
    <p:embeddedFont>
      <p:font typeface="Bahiana" charset="0"/>
      <p:regular r:id="rId26"/>
    </p:embeddedFont>
    <p:embeddedFont>
      <p:font typeface="Roboto Slab" charset="0"/>
      <p:regular r:id="rId27"/>
      <p:bold r:id="rId28"/>
    </p:embeddedFont>
    <p:embeddedFont>
      <p:font typeface="Fira Sans Extra Condensed Medium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6DCF581F-1BFD-4873-9BD1-B4928C1B039F}">
  <a:tblStyle styleId="{6DCF581F-1BFD-4873-9BD1-B4928C1B03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26" autoAdjust="0"/>
    <p:restoredTop sz="94660"/>
  </p:normalViewPr>
  <p:slideViewPr>
    <p:cSldViewPr>
      <p:cViewPr>
        <p:scale>
          <a:sx n="125" d="100"/>
          <a:sy n="125" d="100"/>
        </p:scale>
        <p:origin x="-221" y="14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5c9fc72c5_5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5c9fc72c5_5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4c6bd62b1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4c6bd62b1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27df82de7_1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27df82de7_1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bd56c9061_0_1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bd56c9061_0_1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ef192be33_3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ef192be33_3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75f44932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75f44932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84c6bd62b1_2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84c6bd62b1_2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75f449325_7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75f449325_7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6bd56c9061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6bd56c9061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27df82de7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27df82de7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75f449325_7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75f449325_7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4ee219e1f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4ee219e1f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75f449325_7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75f449325_7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7df82de7_1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7df82de7_1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336575" y="3352075"/>
            <a:ext cx="4470900" cy="5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61000" y="1391235"/>
            <a:ext cx="3422100" cy="192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1203594" y="1289163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 flipH="1">
            <a:off x="1203675" y="1714988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2"/>
          </p:nvPr>
        </p:nvSpPr>
        <p:spPr>
          <a:xfrm flipH="1">
            <a:off x="1203675" y="3445364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3"/>
          </p:nvPr>
        </p:nvSpPr>
        <p:spPr>
          <a:xfrm flipH="1">
            <a:off x="5323508" y="1713525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"/>
          </p:nvPr>
        </p:nvSpPr>
        <p:spPr>
          <a:xfrm flipH="1">
            <a:off x="5323508" y="3446719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5"/>
          </p:nvPr>
        </p:nvSpPr>
        <p:spPr>
          <a:xfrm>
            <a:off x="1203594" y="3019238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 idx="6"/>
          </p:nvPr>
        </p:nvSpPr>
        <p:spPr>
          <a:xfrm>
            <a:off x="5323507" y="1287800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7"/>
          </p:nvPr>
        </p:nvSpPr>
        <p:spPr>
          <a:xfrm>
            <a:off x="5323507" y="3020672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379264" y="3256549"/>
            <a:ext cx="5061900" cy="40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379275" y="1944949"/>
            <a:ext cx="65031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720050" y="1300800"/>
            <a:ext cx="7703700" cy="32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4896826" y="3571925"/>
            <a:ext cx="6747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2"/>
          </p:nvPr>
        </p:nvSpPr>
        <p:spPr>
          <a:xfrm>
            <a:off x="5724075" y="3571925"/>
            <a:ext cx="23490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4896826" y="2065375"/>
            <a:ext cx="6747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4"/>
          </p:nvPr>
        </p:nvSpPr>
        <p:spPr>
          <a:xfrm>
            <a:off x="5724075" y="2065375"/>
            <a:ext cx="23490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1060725" y="3571925"/>
            <a:ext cx="6747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6"/>
          </p:nvPr>
        </p:nvSpPr>
        <p:spPr>
          <a:xfrm>
            <a:off x="1887825" y="3571925"/>
            <a:ext cx="23490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1060725" y="2065375"/>
            <a:ext cx="6747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48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8"/>
          </p:nvPr>
        </p:nvSpPr>
        <p:spPr>
          <a:xfrm>
            <a:off x="1887825" y="2065375"/>
            <a:ext cx="23490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1">
  <p:cSld name="CUSTOM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846624" y="3446468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2"/>
          </p:nvPr>
        </p:nvSpPr>
        <p:spPr>
          <a:xfrm>
            <a:off x="3500484" y="3446468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3"/>
          </p:nvPr>
        </p:nvSpPr>
        <p:spPr>
          <a:xfrm>
            <a:off x="6154325" y="3446468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4"/>
          </p:nvPr>
        </p:nvSpPr>
        <p:spPr>
          <a:xfrm>
            <a:off x="846624" y="2915464"/>
            <a:ext cx="2154000" cy="53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5"/>
          </p:nvPr>
        </p:nvSpPr>
        <p:spPr>
          <a:xfrm>
            <a:off x="3500484" y="2915464"/>
            <a:ext cx="2154000" cy="53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6"/>
          </p:nvPr>
        </p:nvSpPr>
        <p:spPr>
          <a:xfrm>
            <a:off x="6154324" y="2915464"/>
            <a:ext cx="2154000" cy="53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CUSTOM_8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3569325" y="2709663"/>
            <a:ext cx="2076300" cy="67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 hasCustomPrompt="1"/>
          </p:nvPr>
        </p:nvSpPr>
        <p:spPr>
          <a:xfrm>
            <a:off x="3569349" y="1763063"/>
            <a:ext cx="20763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2"/>
          </p:nvPr>
        </p:nvSpPr>
        <p:spPr>
          <a:xfrm>
            <a:off x="6303863" y="2709663"/>
            <a:ext cx="2076300" cy="67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 idx="3" hasCustomPrompt="1"/>
          </p:nvPr>
        </p:nvSpPr>
        <p:spPr>
          <a:xfrm>
            <a:off x="6303886" y="1763063"/>
            <a:ext cx="20763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4"/>
          </p:nvPr>
        </p:nvSpPr>
        <p:spPr>
          <a:xfrm>
            <a:off x="754063" y="2709663"/>
            <a:ext cx="2076300" cy="67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5" hasCustomPrompt="1"/>
          </p:nvPr>
        </p:nvSpPr>
        <p:spPr>
          <a:xfrm>
            <a:off x="754086" y="1763063"/>
            <a:ext cx="20763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subTitle" idx="1"/>
          </p:nvPr>
        </p:nvSpPr>
        <p:spPr>
          <a:xfrm>
            <a:off x="1020025" y="36197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2"/>
          </p:nvPr>
        </p:nvSpPr>
        <p:spPr>
          <a:xfrm>
            <a:off x="3490135" y="36197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3"/>
          </p:nvPr>
        </p:nvSpPr>
        <p:spPr>
          <a:xfrm>
            <a:off x="5969975" y="36197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4"/>
          </p:nvPr>
        </p:nvSpPr>
        <p:spPr>
          <a:xfrm>
            <a:off x="1020025" y="221356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5"/>
          </p:nvPr>
        </p:nvSpPr>
        <p:spPr>
          <a:xfrm>
            <a:off x="3490135" y="221356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6"/>
          </p:nvPr>
        </p:nvSpPr>
        <p:spPr>
          <a:xfrm>
            <a:off x="5969975" y="221356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7"/>
          </p:nvPr>
        </p:nvSpPr>
        <p:spPr>
          <a:xfrm>
            <a:off x="1020025" y="319559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27430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8"/>
          </p:nvPr>
        </p:nvSpPr>
        <p:spPr>
          <a:xfrm>
            <a:off x="3490135" y="319559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27430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9"/>
          </p:nvPr>
        </p:nvSpPr>
        <p:spPr>
          <a:xfrm>
            <a:off x="5969975" y="319559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27430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13"/>
          </p:nvPr>
        </p:nvSpPr>
        <p:spPr>
          <a:xfrm>
            <a:off x="1020025" y="1789475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27430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14"/>
          </p:nvPr>
        </p:nvSpPr>
        <p:spPr>
          <a:xfrm>
            <a:off x="3490135" y="1789475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27430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15"/>
          </p:nvPr>
        </p:nvSpPr>
        <p:spPr>
          <a:xfrm>
            <a:off x="5969975" y="1789475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27430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ctrTitle"/>
          </p:nvPr>
        </p:nvSpPr>
        <p:spPr>
          <a:xfrm>
            <a:off x="1142925" y="521575"/>
            <a:ext cx="6858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_1_1_1"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382450" y="216225"/>
            <a:ext cx="8379119" cy="4737380"/>
          </a:xfrm>
          <a:custGeom>
            <a:avLst/>
            <a:gdLst/>
            <a:ahLst/>
            <a:cxnLst/>
            <a:rect l="l" t="t" r="r" b="b"/>
            <a:pathLst>
              <a:path w="40261" h="29674" extrusionOk="0">
                <a:moveTo>
                  <a:pt x="36473" y="989"/>
                </a:moveTo>
                <a:cubicBezTo>
                  <a:pt x="36245" y="944"/>
                  <a:pt x="36017" y="903"/>
                  <a:pt x="35789" y="882"/>
                </a:cubicBezTo>
                <a:cubicBezTo>
                  <a:pt x="34672" y="778"/>
                  <a:pt x="33552" y="713"/>
                  <a:pt x="32429" y="685"/>
                </a:cubicBezTo>
                <a:cubicBezTo>
                  <a:pt x="30887" y="640"/>
                  <a:pt x="29349" y="654"/>
                  <a:pt x="27811" y="640"/>
                </a:cubicBezTo>
                <a:cubicBezTo>
                  <a:pt x="27210" y="636"/>
                  <a:pt x="26615" y="640"/>
                  <a:pt x="26013" y="630"/>
                </a:cubicBezTo>
                <a:cubicBezTo>
                  <a:pt x="25312" y="619"/>
                  <a:pt x="24607" y="598"/>
                  <a:pt x="23906" y="560"/>
                </a:cubicBezTo>
                <a:cubicBezTo>
                  <a:pt x="22419" y="477"/>
                  <a:pt x="20929" y="432"/>
                  <a:pt x="19447" y="260"/>
                </a:cubicBezTo>
                <a:cubicBezTo>
                  <a:pt x="17984" y="94"/>
                  <a:pt x="16529" y="18"/>
                  <a:pt x="15067" y="8"/>
                </a:cubicBezTo>
                <a:cubicBezTo>
                  <a:pt x="13765" y="0"/>
                  <a:pt x="12471" y="91"/>
                  <a:pt x="11172" y="198"/>
                </a:cubicBezTo>
                <a:cubicBezTo>
                  <a:pt x="10629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8" y="73"/>
                  <a:pt x="6409" y="73"/>
                  <a:pt x="6257" y="91"/>
                </a:cubicBezTo>
                <a:cubicBezTo>
                  <a:pt x="5289" y="270"/>
                  <a:pt x="4318" y="453"/>
                  <a:pt x="3350" y="640"/>
                </a:cubicBezTo>
                <a:cubicBezTo>
                  <a:pt x="2665" y="767"/>
                  <a:pt x="2081" y="1069"/>
                  <a:pt x="1677" y="1694"/>
                </a:cubicBezTo>
                <a:cubicBezTo>
                  <a:pt x="1338" y="2209"/>
                  <a:pt x="962" y="2720"/>
                  <a:pt x="810" y="3342"/>
                </a:cubicBezTo>
                <a:cubicBezTo>
                  <a:pt x="647" y="4010"/>
                  <a:pt x="502" y="4680"/>
                  <a:pt x="516" y="5400"/>
                </a:cubicBezTo>
                <a:cubicBezTo>
                  <a:pt x="519" y="5786"/>
                  <a:pt x="446" y="6170"/>
                  <a:pt x="416" y="6561"/>
                </a:cubicBezTo>
                <a:cubicBezTo>
                  <a:pt x="350" y="7283"/>
                  <a:pt x="280" y="8002"/>
                  <a:pt x="236" y="8731"/>
                </a:cubicBezTo>
                <a:cubicBezTo>
                  <a:pt x="188" y="9426"/>
                  <a:pt x="173" y="10128"/>
                  <a:pt x="149" y="10822"/>
                </a:cubicBezTo>
                <a:cubicBezTo>
                  <a:pt x="119" y="11915"/>
                  <a:pt x="73" y="13006"/>
                  <a:pt x="66" y="14096"/>
                </a:cubicBezTo>
                <a:cubicBezTo>
                  <a:pt x="57" y="15530"/>
                  <a:pt x="125" y="16961"/>
                  <a:pt x="63" y="18382"/>
                </a:cubicBezTo>
                <a:cubicBezTo>
                  <a:pt x="1" y="19844"/>
                  <a:pt x="14" y="21292"/>
                  <a:pt x="132" y="22750"/>
                </a:cubicBezTo>
                <a:cubicBezTo>
                  <a:pt x="215" y="23732"/>
                  <a:pt x="368" y="24700"/>
                  <a:pt x="709" y="25633"/>
                </a:cubicBezTo>
                <a:cubicBezTo>
                  <a:pt x="1193" y="26957"/>
                  <a:pt x="2030" y="27880"/>
                  <a:pt x="3250" y="28419"/>
                </a:cubicBezTo>
                <a:cubicBezTo>
                  <a:pt x="3858" y="28689"/>
                  <a:pt x="4477" y="28875"/>
                  <a:pt x="5109" y="29003"/>
                </a:cubicBezTo>
                <a:cubicBezTo>
                  <a:pt x="5787" y="29145"/>
                  <a:pt x="6478" y="29217"/>
                  <a:pt x="7170" y="29255"/>
                </a:cubicBezTo>
                <a:cubicBezTo>
                  <a:pt x="8967" y="29348"/>
                  <a:pt x="10764" y="29390"/>
                  <a:pt x="12565" y="29477"/>
                </a:cubicBezTo>
                <a:cubicBezTo>
                  <a:pt x="14237" y="29570"/>
                  <a:pt x="15901" y="29597"/>
                  <a:pt x="17570" y="29556"/>
                </a:cubicBezTo>
                <a:cubicBezTo>
                  <a:pt x="18634" y="29528"/>
                  <a:pt x="19706" y="29556"/>
                  <a:pt x="20774" y="29584"/>
                </a:cubicBezTo>
                <a:cubicBezTo>
                  <a:pt x="22392" y="29618"/>
                  <a:pt x="24005" y="29674"/>
                  <a:pt x="25619" y="29542"/>
                </a:cubicBezTo>
                <a:cubicBezTo>
                  <a:pt x="25983" y="29514"/>
                  <a:pt x="26349" y="29501"/>
                  <a:pt x="26709" y="29525"/>
                </a:cubicBezTo>
                <a:cubicBezTo>
                  <a:pt x="26771" y="29528"/>
                  <a:pt x="26830" y="29535"/>
                  <a:pt x="26888" y="29549"/>
                </a:cubicBezTo>
                <a:cubicBezTo>
                  <a:pt x="27133" y="29597"/>
                  <a:pt x="31195" y="28983"/>
                  <a:pt x="31322" y="28979"/>
                </a:cubicBezTo>
                <a:cubicBezTo>
                  <a:pt x="32335" y="28910"/>
                  <a:pt x="33348" y="28837"/>
                  <a:pt x="34361" y="28778"/>
                </a:cubicBezTo>
                <a:cubicBezTo>
                  <a:pt x="35370" y="28710"/>
                  <a:pt x="36379" y="28592"/>
                  <a:pt x="37399" y="28613"/>
                </a:cubicBezTo>
                <a:cubicBezTo>
                  <a:pt x="37941" y="28627"/>
                  <a:pt x="38353" y="28474"/>
                  <a:pt x="38713" y="28094"/>
                </a:cubicBezTo>
                <a:cubicBezTo>
                  <a:pt x="38871" y="27922"/>
                  <a:pt x="39024" y="27727"/>
                  <a:pt x="39152" y="27523"/>
                </a:cubicBezTo>
                <a:cubicBezTo>
                  <a:pt x="39559" y="26836"/>
                  <a:pt x="39804" y="26092"/>
                  <a:pt x="39857" y="25263"/>
                </a:cubicBezTo>
                <a:cubicBezTo>
                  <a:pt x="39978" y="23362"/>
                  <a:pt x="40109" y="21475"/>
                  <a:pt x="40227" y="19571"/>
                </a:cubicBezTo>
                <a:cubicBezTo>
                  <a:pt x="40261" y="19014"/>
                  <a:pt x="40257" y="18457"/>
                  <a:pt x="40251" y="17894"/>
                </a:cubicBezTo>
                <a:cubicBezTo>
                  <a:pt x="40251" y="16463"/>
                  <a:pt x="40227" y="15039"/>
                  <a:pt x="40219" y="13612"/>
                </a:cubicBezTo>
                <a:cubicBezTo>
                  <a:pt x="40219" y="12267"/>
                  <a:pt x="40147" y="10923"/>
                  <a:pt x="40029" y="9585"/>
                </a:cubicBezTo>
                <a:cubicBezTo>
                  <a:pt x="39946" y="8600"/>
                  <a:pt x="39911" y="7622"/>
                  <a:pt x="39843" y="6640"/>
                </a:cubicBezTo>
                <a:cubicBezTo>
                  <a:pt x="39795" y="6028"/>
                  <a:pt x="39742" y="5410"/>
                  <a:pt x="39656" y="4798"/>
                </a:cubicBezTo>
                <a:cubicBezTo>
                  <a:pt x="39493" y="3754"/>
                  <a:pt x="39134" y="2787"/>
                  <a:pt x="38529" y="1922"/>
                </a:cubicBezTo>
                <a:cubicBezTo>
                  <a:pt x="38291" y="1576"/>
                  <a:pt x="38011" y="1314"/>
                  <a:pt x="37610" y="1235"/>
                </a:cubicBezTo>
                <a:cubicBezTo>
                  <a:pt x="37596" y="1231"/>
                  <a:pt x="37582" y="1227"/>
                  <a:pt x="37568" y="1224"/>
                </a:cubicBezTo>
                <a:cubicBezTo>
                  <a:pt x="37499" y="1214"/>
                  <a:pt x="37430" y="1200"/>
                  <a:pt x="37361" y="1186"/>
                </a:cubicBezTo>
                <a:cubicBezTo>
                  <a:pt x="37064" y="1128"/>
                  <a:pt x="36770" y="1051"/>
                  <a:pt x="36473" y="989"/>
                </a:cubicBezTo>
                <a:close/>
              </a:path>
            </a:pathLst>
          </a:custGeom>
          <a:solidFill>
            <a:srgbClr val="F8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081875" y="291577"/>
            <a:ext cx="3226800" cy="15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1081875" y="3560050"/>
            <a:ext cx="38532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4987050" y="33118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925050" y="331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4987050" y="2724031"/>
            <a:ext cx="3231900" cy="361800"/>
          </a:xfrm>
          <a:prstGeom prst="rect">
            <a:avLst/>
          </a:prstGeom>
          <a:noFill/>
        </p:spPr>
        <p:txBody>
          <a:bodyPr spcFirstLastPara="1" wrap="square" lIns="91425" tIns="91425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925050" y="2724019"/>
            <a:ext cx="3231900" cy="361800"/>
          </a:xfrm>
          <a:prstGeom prst="rect">
            <a:avLst/>
          </a:prstGeom>
          <a:noFill/>
        </p:spPr>
        <p:txBody>
          <a:bodyPr spcFirstLastPara="1" wrap="square" lIns="91425" tIns="91425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ctrTitle"/>
          </p:nvPr>
        </p:nvSpPr>
        <p:spPr>
          <a:xfrm>
            <a:off x="3071050" y="1177457"/>
            <a:ext cx="3012000" cy="12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2160500" y="2565371"/>
            <a:ext cx="4766400" cy="14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5394750" y="752850"/>
            <a:ext cx="2452800" cy="36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ctrTitle"/>
          </p:nvPr>
        </p:nvSpPr>
        <p:spPr>
          <a:xfrm>
            <a:off x="1384275" y="521575"/>
            <a:ext cx="63756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>
            <a:off x="2101475" y="3023238"/>
            <a:ext cx="4941300" cy="81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333675" y="1772413"/>
            <a:ext cx="6476400" cy="97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ctrTitle"/>
          </p:nvPr>
        </p:nvSpPr>
        <p:spPr>
          <a:xfrm>
            <a:off x="1131932" y="1289163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ubTitle" idx="1"/>
          </p:nvPr>
        </p:nvSpPr>
        <p:spPr>
          <a:xfrm flipH="1">
            <a:off x="1132012" y="1714988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2"/>
          </p:nvPr>
        </p:nvSpPr>
        <p:spPr>
          <a:xfrm flipH="1">
            <a:off x="1132012" y="3445364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subTitle" idx="3"/>
          </p:nvPr>
        </p:nvSpPr>
        <p:spPr>
          <a:xfrm flipH="1">
            <a:off x="5395170" y="1713525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ubTitle" idx="4"/>
          </p:nvPr>
        </p:nvSpPr>
        <p:spPr>
          <a:xfrm flipH="1">
            <a:off x="5395170" y="3446719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ctrTitle" idx="5"/>
          </p:nvPr>
        </p:nvSpPr>
        <p:spPr>
          <a:xfrm>
            <a:off x="1131932" y="3019238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6"/>
          </p:nvPr>
        </p:nvSpPr>
        <p:spPr>
          <a:xfrm>
            <a:off x="5395169" y="1287800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ctrTitle" idx="7"/>
          </p:nvPr>
        </p:nvSpPr>
        <p:spPr>
          <a:xfrm>
            <a:off x="5395169" y="3020672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ctrTitle"/>
          </p:nvPr>
        </p:nvSpPr>
        <p:spPr>
          <a:xfrm>
            <a:off x="2362200" y="1581150"/>
            <a:ext cx="4073300" cy="19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Digitalni</a:t>
            </a:r>
            <a:r>
              <a:rPr lang="en-US" dirty="0" smtClean="0"/>
              <a:t> </a:t>
            </a:r>
            <a:r>
              <a:rPr lang="en-US" dirty="0" err="1" smtClean="0"/>
              <a:t>herbarijum</a:t>
            </a:r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ubTitle" idx="1"/>
          </p:nvPr>
        </p:nvSpPr>
        <p:spPr>
          <a:xfrm>
            <a:off x="2209800" y="3790950"/>
            <a:ext cx="4470900" cy="589200"/>
          </a:xfrm>
          <a:prstGeom prst="rect">
            <a:avLst/>
          </a:prstGeom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 err="1" smtClean="0"/>
              <a:t>Ime</a:t>
            </a:r>
            <a:r>
              <a:rPr lang="en-US" sz="1800" dirty="0" smtClean="0"/>
              <a:t> </a:t>
            </a:r>
            <a:r>
              <a:rPr lang="en-US" sz="1800" dirty="0" smtClean="0"/>
              <a:t>u</a:t>
            </a:r>
            <a:r>
              <a:rPr lang="sr-Latn-RS" sz="1800" dirty="0" smtClean="0"/>
              <a:t>č</a:t>
            </a:r>
            <a:r>
              <a:rPr lang="en-US" sz="1800" dirty="0" err="1" smtClean="0"/>
              <a:t>enika</a:t>
            </a:r>
            <a:r>
              <a:rPr lang="en-US" sz="1800" dirty="0" smtClean="0"/>
              <a:t>: Iva </a:t>
            </a:r>
            <a:r>
              <a:rPr lang="en-US" sz="1800" dirty="0" err="1" smtClean="0"/>
              <a:t>Zdravkovi</a:t>
            </a:r>
            <a:r>
              <a:rPr lang="sr-Latn-RS" sz="1800" dirty="0" smtClean="0"/>
              <a:t>ć</a:t>
            </a:r>
            <a:r>
              <a:rPr lang="en-US" sz="1800" dirty="0" smtClean="0"/>
              <a:t> </a:t>
            </a:r>
            <a:r>
              <a:rPr lang="en-US" sz="1800" dirty="0" smtClean="0"/>
              <a:t>VIII/1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 err="1" smtClean="0"/>
              <a:t>Ime</a:t>
            </a:r>
            <a:r>
              <a:rPr lang="en-US" sz="1800" dirty="0" smtClean="0"/>
              <a:t> </a:t>
            </a:r>
            <a:r>
              <a:rPr lang="en-US" sz="1800" dirty="0" err="1" smtClean="0"/>
              <a:t>nastavnika</a:t>
            </a:r>
            <a:r>
              <a:rPr lang="en-US" sz="1800" dirty="0" smtClean="0"/>
              <a:t>: </a:t>
            </a:r>
            <a:r>
              <a:rPr lang="en-US" sz="1800" dirty="0" err="1" smtClean="0"/>
              <a:t>Vesna</a:t>
            </a:r>
            <a:r>
              <a:rPr lang="en-US" sz="1800" dirty="0" smtClean="0"/>
              <a:t> </a:t>
            </a:r>
            <a:r>
              <a:rPr lang="en-US" sz="1800" dirty="0" err="1" smtClean="0"/>
              <a:t>Milenovi</a:t>
            </a:r>
            <a:r>
              <a:rPr lang="sr-Latn-RS" sz="1800" dirty="0" smtClean="0"/>
              <a:t>ć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ctrTitle"/>
          </p:nvPr>
        </p:nvSpPr>
        <p:spPr>
          <a:xfrm>
            <a:off x="914400" y="6667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/>
              <a:t>Herbarijum</a:t>
            </a:r>
            <a:endParaRPr sz="6000"/>
          </a:p>
        </p:txBody>
      </p:sp>
      <p:sp>
        <p:nvSpPr>
          <p:cNvPr id="280" name="Google Shape;280;p40"/>
          <p:cNvSpPr txBox="1"/>
          <p:nvPr/>
        </p:nvSpPr>
        <p:spPr>
          <a:xfrm>
            <a:off x="5828650" y="1700975"/>
            <a:ext cx="23019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2" name="Google Shape;282;p40"/>
          <p:cNvSpPr txBox="1"/>
          <p:nvPr/>
        </p:nvSpPr>
        <p:spPr>
          <a:xfrm>
            <a:off x="3421050" y="3515625"/>
            <a:ext cx="23019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3" name="Google Shape;283;p40"/>
          <p:cNvSpPr txBox="1"/>
          <p:nvPr/>
        </p:nvSpPr>
        <p:spPr>
          <a:xfrm>
            <a:off x="1013450" y="1700975"/>
            <a:ext cx="23019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1908100" y="2687950"/>
            <a:ext cx="5127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01</a:t>
            </a:r>
            <a:endParaRPr sz="24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4315650" y="2687950"/>
            <a:ext cx="5127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6723175" y="2687950"/>
            <a:ext cx="5127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03</a:t>
            </a:r>
            <a:endParaRPr sz="24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3" name="Picture 12" descr="image_675276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32565" y="939586"/>
            <a:ext cx="3613613" cy="30679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19200" y="272415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Plamenac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Polemoniaceae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Maj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>
            <a:spLocks noGrp="1"/>
          </p:cNvSpPr>
          <p:nvPr>
            <p:ph type="ctrTitle"/>
          </p:nvPr>
        </p:nvSpPr>
        <p:spPr>
          <a:xfrm>
            <a:off x="1295400" y="6667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5" name="Google Shape;305;p41"/>
          <p:cNvSpPr txBox="1"/>
          <p:nvPr/>
        </p:nvSpPr>
        <p:spPr>
          <a:xfrm>
            <a:off x="5452851" y="1848398"/>
            <a:ext cx="2485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6" name="Google Shape;306;p41"/>
          <p:cNvSpPr txBox="1"/>
          <p:nvPr/>
        </p:nvSpPr>
        <p:spPr>
          <a:xfrm>
            <a:off x="5452851" y="2831930"/>
            <a:ext cx="2485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8" name="Google Shape;308;p41"/>
          <p:cNvSpPr txBox="1"/>
          <p:nvPr/>
        </p:nvSpPr>
        <p:spPr>
          <a:xfrm>
            <a:off x="3937176" y="1848398"/>
            <a:ext cx="780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3300" b="1">
              <a:solidFill>
                <a:schemeClr val="accent6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41"/>
          <p:cNvSpPr txBox="1"/>
          <p:nvPr/>
        </p:nvSpPr>
        <p:spPr>
          <a:xfrm>
            <a:off x="3937176" y="2831923"/>
            <a:ext cx="780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3300" b="1">
              <a:solidFill>
                <a:schemeClr val="lt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5" name="Picture 24" descr="image_672089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20640" y="1032510"/>
            <a:ext cx="3657600" cy="2926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264795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Č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esnjak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Krsta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ice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>
            <a:spLocks noGrp="1"/>
          </p:cNvSpPr>
          <p:nvPr>
            <p:ph type="ctrTitle"/>
          </p:nvPr>
        </p:nvSpPr>
        <p:spPr>
          <a:xfrm>
            <a:off x="1143000" y="6667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8" name="Google Shape;328;p42"/>
          <p:cNvSpPr txBox="1"/>
          <p:nvPr/>
        </p:nvSpPr>
        <p:spPr>
          <a:xfrm>
            <a:off x="3131175" y="2573850"/>
            <a:ext cx="106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55%</a:t>
            </a:r>
            <a:endParaRPr sz="45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9" name="Google Shape;329;p42"/>
          <p:cNvSpPr txBox="1"/>
          <p:nvPr/>
        </p:nvSpPr>
        <p:spPr>
          <a:xfrm>
            <a:off x="4779300" y="1722350"/>
            <a:ext cx="5961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1%</a:t>
            </a:r>
            <a:endParaRPr sz="24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42"/>
          <p:cNvSpPr txBox="1"/>
          <p:nvPr/>
        </p:nvSpPr>
        <p:spPr>
          <a:xfrm>
            <a:off x="5107500" y="3000250"/>
            <a:ext cx="8601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35%</a:t>
            </a:r>
            <a:endParaRPr sz="36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1" name="Google Shape;331;p42"/>
          <p:cNvSpPr txBox="1"/>
          <p:nvPr/>
        </p:nvSpPr>
        <p:spPr>
          <a:xfrm>
            <a:off x="751450" y="2539350"/>
            <a:ext cx="17022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2" name="Google Shape;332;p42"/>
          <p:cNvSpPr txBox="1"/>
          <p:nvPr/>
        </p:nvSpPr>
        <p:spPr>
          <a:xfrm>
            <a:off x="6440300" y="2912800"/>
            <a:ext cx="17022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5692400" y="1634875"/>
            <a:ext cx="20805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5" name="Picture 14" descr="image_554154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5944" y="1038606"/>
            <a:ext cx="3813048" cy="29169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9200" y="272415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Tre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nja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Ru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Pr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ć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ilovica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jiva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>
            <a:spLocks noGrp="1"/>
          </p:cNvSpPr>
          <p:nvPr>
            <p:ph type="subTitle" idx="1"/>
          </p:nvPr>
        </p:nvSpPr>
        <p:spPr>
          <a:xfrm>
            <a:off x="2101475" y="3023238"/>
            <a:ext cx="49413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5"/>
          <p:cNvSpPr txBox="1">
            <a:spLocks noGrp="1"/>
          </p:cNvSpPr>
          <p:nvPr>
            <p:ph type="title"/>
          </p:nvPr>
        </p:nvSpPr>
        <p:spPr>
          <a:xfrm>
            <a:off x="609600" y="971550"/>
            <a:ext cx="6476400" cy="9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 descr="image_675097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8992" y="1035558"/>
            <a:ext cx="3657600" cy="2919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2647950"/>
            <a:ext cx="274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Jorgovan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Masline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Pr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ć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ilovica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jiva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"/>
          <p:cNvSpPr txBox="1">
            <a:spLocks noGrp="1"/>
          </p:cNvSpPr>
          <p:nvPr>
            <p:ph type="ctrTitle"/>
          </p:nvPr>
        </p:nvSpPr>
        <p:spPr>
          <a:xfrm>
            <a:off x="1143000" y="5905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subTitle" idx="4294967295"/>
          </p:nvPr>
        </p:nvSpPr>
        <p:spPr>
          <a:xfrm>
            <a:off x="1511124" y="3316049"/>
            <a:ext cx="23721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493" name="Google Shape;493;p46"/>
          <p:cNvSpPr txBox="1">
            <a:spLocks noGrp="1"/>
          </p:cNvSpPr>
          <p:nvPr>
            <p:ph type="subTitle" idx="4294967295"/>
          </p:nvPr>
        </p:nvSpPr>
        <p:spPr>
          <a:xfrm>
            <a:off x="1511124" y="2362411"/>
            <a:ext cx="23721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494" name="Google Shape;494;p46"/>
          <p:cNvSpPr txBox="1">
            <a:spLocks noGrp="1"/>
          </p:cNvSpPr>
          <p:nvPr>
            <p:ph type="subTitle" idx="4294967295"/>
          </p:nvPr>
        </p:nvSpPr>
        <p:spPr>
          <a:xfrm>
            <a:off x="1511124" y="1408775"/>
            <a:ext cx="23721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50" name="Picture 149" descr="image_55415491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3460" y="1024890"/>
            <a:ext cx="3931920" cy="2910840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1295400" y="310515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Krsta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ice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ored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puta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7"/>
          <p:cNvSpPr txBox="1">
            <a:spLocks noGrp="1"/>
          </p:cNvSpPr>
          <p:nvPr>
            <p:ph type="title"/>
          </p:nvPr>
        </p:nvSpPr>
        <p:spPr>
          <a:xfrm>
            <a:off x="2438400" y="1123950"/>
            <a:ext cx="2978649" cy="7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0" name="Google Shape;510;p47"/>
          <p:cNvSpPr txBox="1">
            <a:spLocks noGrp="1"/>
          </p:cNvSpPr>
          <p:nvPr>
            <p:ph type="subTitle" idx="2"/>
          </p:nvPr>
        </p:nvSpPr>
        <p:spPr>
          <a:xfrm>
            <a:off x="5846663" y="2785863"/>
            <a:ext cx="20763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511" name="Google Shape;511;p47"/>
          <p:cNvSpPr txBox="1">
            <a:spLocks noGrp="1"/>
          </p:cNvSpPr>
          <p:nvPr>
            <p:ph type="subTitle" idx="1"/>
          </p:nvPr>
        </p:nvSpPr>
        <p:spPr>
          <a:xfrm>
            <a:off x="3569325" y="2785863"/>
            <a:ext cx="20763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512" name="Google Shape;512;p47"/>
          <p:cNvSpPr txBox="1">
            <a:spLocks noGrp="1"/>
          </p:cNvSpPr>
          <p:nvPr>
            <p:ph type="title" idx="3"/>
          </p:nvPr>
        </p:nvSpPr>
        <p:spPr>
          <a:xfrm>
            <a:off x="5846686" y="1839263"/>
            <a:ext cx="2076300" cy="7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7"/>
          <p:cNvSpPr txBox="1">
            <a:spLocks noGrp="1"/>
          </p:cNvSpPr>
          <p:nvPr>
            <p:ph type="subTitle" idx="4"/>
          </p:nvPr>
        </p:nvSpPr>
        <p:spPr>
          <a:xfrm>
            <a:off x="1211263" y="2785863"/>
            <a:ext cx="20763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514" name="Google Shape;514;p47"/>
          <p:cNvSpPr txBox="1">
            <a:spLocks noGrp="1"/>
          </p:cNvSpPr>
          <p:nvPr>
            <p:ph type="title" idx="5"/>
          </p:nvPr>
        </p:nvSpPr>
        <p:spPr>
          <a:xfrm>
            <a:off x="1211286" y="1839263"/>
            <a:ext cx="2076300" cy="7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 descr="image_675084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58740" y="1070610"/>
            <a:ext cx="3581400" cy="2926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272415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Pelin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Glavo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č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ike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ored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puta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8"/>
          <p:cNvSpPr txBox="1">
            <a:spLocks noGrp="1"/>
          </p:cNvSpPr>
          <p:nvPr>
            <p:ph type="ctrTitle"/>
          </p:nvPr>
        </p:nvSpPr>
        <p:spPr>
          <a:xfrm>
            <a:off x="1066800" y="5905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/>
              <a:t>Herbarijum</a:t>
            </a:r>
            <a:endParaRPr sz="6000"/>
          </a:p>
        </p:txBody>
      </p:sp>
      <p:sp>
        <p:nvSpPr>
          <p:cNvPr id="520" name="Google Shape;520;p48"/>
          <p:cNvSpPr txBox="1"/>
          <p:nvPr/>
        </p:nvSpPr>
        <p:spPr>
          <a:xfrm>
            <a:off x="4398763" y="1482300"/>
            <a:ext cx="1659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lt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21" name="Google Shape;521;p48"/>
          <p:cNvSpPr txBox="1"/>
          <p:nvPr/>
        </p:nvSpPr>
        <p:spPr>
          <a:xfrm>
            <a:off x="4077613" y="1982650"/>
            <a:ext cx="23019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23" name="Google Shape;523;p48"/>
          <p:cNvSpPr txBox="1"/>
          <p:nvPr/>
        </p:nvSpPr>
        <p:spPr>
          <a:xfrm>
            <a:off x="2866650" y="3129600"/>
            <a:ext cx="1659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accent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24" name="Google Shape;524;p48"/>
          <p:cNvSpPr txBox="1"/>
          <p:nvPr/>
        </p:nvSpPr>
        <p:spPr>
          <a:xfrm>
            <a:off x="2545500" y="3629950"/>
            <a:ext cx="23019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25" name="Google Shape;525;p48"/>
          <p:cNvSpPr txBox="1"/>
          <p:nvPr/>
        </p:nvSpPr>
        <p:spPr>
          <a:xfrm>
            <a:off x="2438400" y="1885950"/>
            <a:ext cx="1659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accent6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26" name="Google Shape;526;p48"/>
          <p:cNvSpPr txBox="1"/>
          <p:nvPr/>
        </p:nvSpPr>
        <p:spPr>
          <a:xfrm>
            <a:off x="1447800" y="1962150"/>
            <a:ext cx="23019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31" name="Google Shape;531;p48"/>
          <p:cNvSpPr txBox="1"/>
          <p:nvPr/>
        </p:nvSpPr>
        <p:spPr>
          <a:xfrm>
            <a:off x="6149763" y="3129600"/>
            <a:ext cx="1659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accent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32" name="Google Shape;532;p48"/>
          <p:cNvSpPr txBox="1"/>
          <p:nvPr/>
        </p:nvSpPr>
        <p:spPr>
          <a:xfrm>
            <a:off x="5828613" y="3629950"/>
            <a:ext cx="23019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6" name="Picture 15" descr="image_6719718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46320" y="1078230"/>
            <a:ext cx="3901440" cy="29260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00200" y="302895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Č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uvar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ku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ć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ednjaci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Datum:April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2021.</a:t>
            </a:r>
          </a:p>
          <a:p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>
            <a:spLocks noGrp="1"/>
          </p:cNvSpPr>
          <p:nvPr>
            <p:ph type="title"/>
          </p:nvPr>
        </p:nvSpPr>
        <p:spPr>
          <a:xfrm>
            <a:off x="1295400" y="742950"/>
            <a:ext cx="540915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 descr="image_671631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22520" y="1078230"/>
            <a:ext cx="3901440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80035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Detelina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Mahunarke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Lipovac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ored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puta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Maj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0"/>
          <p:cNvSpPr txBox="1">
            <a:spLocks noGrp="1"/>
          </p:cNvSpPr>
          <p:nvPr>
            <p:ph type="ctrTitle"/>
          </p:nvPr>
        </p:nvSpPr>
        <p:spPr>
          <a:xfrm>
            <a:off x="1066800" y="1962150"/>
            <a:ext cx="65532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Gadugi" pitchFamily="34" charset="0"/>
              </a:rPr>
              <a:t>Hvala na pažnji!</a:t>
            </a:r>
            <a:endParaRPr sz="600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adugi" pitchFamily="34" charset="0"/>
            </a:endParaRPr>
          </a:p>
        </p:txBody>
      </p:sp>
      <p:sp>
        <p:nvSpPr>
          <p:cNvPr id="550" name="Google Shape;550;p50"/>
          <p:cNvSpPr txBox="1"/>
          <p:nvPr/>
        </p:nvSpPr>
        <p:spPr>
          <a:xfrm>
            <a:off x="1245375" y="2362963"/>
            <a:ext cx="20349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1" name="Google Shape;551;p50"/>
          <p:cNvSpPr txBox="1"/>
          <p:nvPr/>
        </p:nvSpPr>
        <p:spPr>
          <a:xfrm>
            <a:off x="1340813" y="1545813"/>
            <a:ext cx="18441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$0</a:t>
            </a:r>
            <a:endParaRPr sz="30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2" name="Google Shape;552;p50"/>
          <p:cNvSpPr txBox="1">
            <a:spLocks noGrp="1"/>
          </p:cNvSpPr>
          <p:nvPr>
            <p:ph type="subTitle" idx="4294967295"/>
          </p:nvPr>
        </p:nvSpPr>
        <p:spPr>
          <a:xfrm>
            <a:off x="1824750" y="3883400"/>
            <a:ext cx="876000" cy="298500"/>
          </a:xfrm>
          <a:prstGeom prst="rect">
            <a:avLst/>
          </a:prstGeom>
          <a:noFill/>
        </p:spPr>
        <p:txBody>
          <a:bodyPr spcFirstLastPara="1" wrap="square" lIns="91425" tIns="2286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accent6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3" name="Google Shape;553;p50"/>
          <p:cNvSpPr txBox="1"/>
          <p:nvPr/>
        </p:nvSpPr>
        <p:spPr>
          <a:xfrm>
            <a:off x="3554500" y="2362988"/>
            <a:ext cx="20349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4" name="Google Shape;554;p50"/>
          <p:cNvSpPr txBox="1"/>
          <p:nvPr/>
        </p:nvSpPr>
        <p:spPr>
          <a:xfrm>
            <a:off x="3649988" y="1545825"/>
            <a:ext cx="18441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$10</a:t>
            </a:r>
            <a:endParaRPr sz="30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5" name="Google Shape;555;p50"/>
          <p:cNvSpPr txBox="1">
            <a:spLocks noGrp="1"/>
          </p:cNvSpPr>
          <p:nvPr>
            <p:ph type="subTitle" idx="4294967295"/>
          </p:nvPr>
        </p:nvSpPr>
        <p:spPr>
          <a:xfrm>
            <a:off x="4133950" y="3883400"/>
            <a:ext cx="876000" cy="298500"/>
          </a:xfrm>
          <a:prstGeom prst="rect">
            <a:avLst/>
          </a:prstGeom>
          <a:noFill/>
        </p:spPr>
        <p:txBody>
          <a:bodyPr spcFirstLastPara="1" wrap="square" lIns="91425" tIns="2286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accent6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6" name="Google Shape;556;p50"/>
          <p:cNvSpPr txBox="1"/>
          <p:nvPr/>
        </p:nvSpPr>
        <p:spPr>
          <a:xfrm>
            <a:off x="5863625" y="2362988"/>
            <a:ext cx="20349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7" name="Google Shape;557;p50"/>
          <p:cNvSpPr txBox="1"/>
          <p:nvPr/>
        </p:nvSpPr>
        <p:spPr>
          <a:xfrm>
            <a:off x="5959113" y="1545825"/>
            <a:ext cx="18441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30</a:t>
            </a:r>
            <a:endParaRPr sz="30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8" name="Google Shape;558;p50"/>
          <p:cNvSpPr txBox="1">
            <a:spLocks noGrp="1"/>
          </p:cNvSpPr>
          <p:nvPr>
            <p:ph type="subTitle" idx="4294967295"/>
          </p:nvPr>
        </p:nvSpPr>
        <p:spPr>
          <a:xfrm>
            <a:off x="6387925" y="3883400"/>
            <a:ext cx="986400" cy="298500"/>
          </a:xfrm>
          <a:prstGeom prst="rect">
            <a:avLst/>
          </a:prstGeom>
          <a:noFill/>
        </p:spPr>
        <p:txBody>
          <a:bodyPr spcFirstLastPara="1" wrap="square" lIns="91425" tIns="2286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chemeClr val="accent6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body" idx="1"/>
          </p:nvPr>
        </p:nvSpPr>
        <p:spPr>
          <a:xfrm>
            <a:off x="1295400" y="2647950"/>
            <a:ext cx="3775500" cy="21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 smtClean="0">
                <a:solidFill>
                  <a:schemeClr val="lt1"/>
                </a:solidFill>
                <a:latin typeface="+mj-lt"/>
              </a:rPr>
              <a:t>Ime</a:t>
            </a:r>
            <a:r>
              <a:rPr lang="en-US" sz="1800" dirty="0" smtClean="0">
                <a:solidFill>
                  <a:schemeClr val="lt1"/>
                </a:solidFill>
                <a:latin typeface="+mj-lt"/>
              </a:rPr>
              <a:t> </a:t>
            </a:r>
            <a:r>
              <a:rPr lang="en-US" sz="1800" dirty="0" err="1" smtClean="0">
                <a:solidFill>
                  <a:schemeClr val="lt1"/>
                </a:solidFill>
                <a:latin typeface="+mj-lt"/>
              </a:rPr>
              <a:t>biljke</a:t>
            </a:r>
            <a:r>
              <a:rPr lang="en-US" sz="1800" dirty="0" smtClean="0">
                <a:solidFill>
                  <a:schemeClr val="lt1"/>
                </a:solidFill>
                <a:latin typeface="+mj-lt"/>
              </a:rPr>
              <a:t>: </a:t>
            </a:r>
            <a:r>
              <a:rPr lang="en-US" sz="1800" dirty="0" err="1" smtClean="0">
                <a:solidFill>
                  <a:schemeClr val="lt1"/>
                </a:solidFill>
                <a:latin typeface="+mj-lt"/>
              </a:rPr>
              <a:t>Masla</a:t>
            </a:r>
            <a:r>
              <a:rPr lang="sr-Latn-RS" sz="1800" dirty="0" smtClean="0">
                <a:solidFill>
                  <a:schemeClr val="lt1"/>
                </a:solidFill>
                <a:latin typeface="+mj-lt"/>
              </a:rPr>
              <a:t>č</a:t>
            </a:r>
            <a:r>
              <a:rPr lang="en-US" sz="1800" dirty="0" err="1" smtClean="0">
                <a:solidFill>
                  <a:schemeClr val="lt1"/>
                </a:solidFill>
                <a:latin typeface="+mj-lt"/>
              </a:rPr>
              <a:t>ak</a:t>
            </a:r>
            <a:endParaRPr lang="en-US" sz="1800" dirty="0" smtClean="0">
              <a:solidFill>
                <a:schemeClr val="lt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 smtClean="0">
                <a:latin typeface="+mj-lt"/>
              </a:rPr>
              <a:t>Porodica</a:t>
            </a:r>
            <a:r>
              <a:rPr lang="en-US" sz="1800" dirty="0" smtClean="0">
                <a:latin typeface="+mj-lt"/>
              </a:rPr>
              <a:t>: </a:t>
            </a:r>
            <a:r>
              <a:rPr lang="en-US" sz="1800" dirty="0" err="1" smtClean="0">
                <a:latin typeface="+mj-lt"/>
              </a:rPr>
              <a:t>Glavo</a:t>
            </a:r>
            <a:r>
              <a:rPr lang="sr-Latn-RS" sz="1800" dirty="0" smtClean="0">
                <a:latin typeface="+mj-lt"/>
              </a:rPr>
              <a:t>č</a:t>
            </a:r>
            <a:r>
              <a:rPr lang="en-US" sz="1800" dirty="0" err="1" smtClean="0">
                <a:latin typeface="+mj-lt"/>
              </a:rPr>
              <a:t>ike</a:t>
            </a:r>
            <a:endParaRPr lang="en-US" sz="1800" dirty="0" smtClean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 smtClean="0">
                <a:solidFill>
                  <a:schemeClr val="lt1"/>
                </a:solidFill>
                <a:latin typeface="+mj-lt"/>
              </a:rPr>
              <a:t>Mesto</a:t>
            </a:r>
            <a:r>
              <a:rPr lang="en-US" sz="1800" dirty="0" smtClean="0">
                <a:solidFill>
                  <a:schemeClr val="lt1"/>
                </a:solidFill>
                <a:latin typeface="+mj-lt"/>
              </a:rPr>
              <a:t>: </a:t>
            </a:r>
            <a:r>
              <a:rPr lang="sr-Latn-RS" sz="1800" dirty="0" err="1" smtClean="0">
                <a:latin typeface="+mj-lt"/>
              </a:rPr>
              <a:t>Ž</a:t>
            </a:r>
            <a:r>
              <a:rPr lang="en-US" sz="1800" dirty="0" err="1" smtClean="0">
                <a:solidFill>
                  <a:schemeClr val="lt1"/>
                </a:solidFill>
                <a:latin typeface="+mj-lt"/>
              </a:rPr>
              <a:t>itkovac</a:t>
            </a:r>
            <a:endParaRPr lang="en-US" sz="1800" dirty="0" smtClean="0">
              <a:solidFill>
                <a:schemeClr val="lt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 smtClean="0">
                <a:latin typeface="+mj-lt"/>
              </a:rPr>
              <a:t>Opis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stani</a:t>
            </a:r>
            <a:r>
              <a:rPr lang="sr-Latn-RS" sz="1800" dirty="0" smtClean="0">
                <a:latin typeface="+mj-lt"/>
              </a:rPr>
              <a:t>š</a:t>
            </a:r>
            <a:r>
              <a:rPr lang="en-US" sz="1800" dirty="0" err="1" smtClean="0">
                <a:latin typeface="+mj-lt"/>
              </a:rPr>
              <a:t>ta</a:t>
            </a:r>
            <a:r>
              <a:rPr lang="en-US" sz="1800" dirty="0" smtClean="0">
                <a:latin typeface="+mj-lt"/>
              </a:rPr>
              <a:t>: </a:t>
            </a:r>
            <a:r>
              <a:rPr lang="sr-Latn-RS" sz="1800" dirty="0" smtClean="0">
                <a:latin typeface="+mj-lt"/>
              </a:rPr>
              <a:t>b</a:t>
            </a:r>
            <a:r>
              <a:rPr lang="en-US" sz="1800" dirty="0" smtClean="0">
                <a:latin typeface="+mj-lt"/>
              </a:rPr>
              <a:t>a</a:t>
            </a:r>
            <a:r>
              <a:rPr lang="sr-Latn-RS" sz="1800" dirty="0" smtClean="0">
                <a:latin typeface="+mj-lt"/>
              </a:rPr>
              <a:t>š</a:t>
            </a:r>
            <a:r>
              <a:rPr lang="en-US" sz="1800" dirty="0" err="1" smtClean="0">
                <a:latin typeface="+mj-lt"/>
              </a:rPr>
              <a:t>ta</a:t>
            </a:r>
            <a:endParaRPr lang="en-US" sz="1800" dirty="0" smtClean="0">
              <a:solidFill>
                <a:schemeClr val="lt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smtClean="0">
                <a:latin typeface="+mj-lt"/>
              </a:rPr>
              <a:t>Datum: April 2021. </a:t>
            </a:r>
          </a:p>
        </p:txBody>
      </p:sp>
      <p:sp>
        <p:nvSpPr>
          <p:cNvPr id="130" name="Google Shape;130;p29"/>
          <p:cNvSpPr txBox="1">
            <a:spLocks noGrp="1"/>
          </p:cNvSpPr>
          <p:nvPr>
            <p:ph type="ctrTitle"/>
          </p:nvPr>
        </p:nvSpPr>
        <p:spPr>
          <a:xfrm>
            <a:off x="1066800" y="5143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/>
              <a:t>Herbarijum</a:t>
            </a:r>
            <a:endParaRPr sz="6000"/>
          </a:p>
        </p:txBody>
      </p:sp>
      <p:pic>
        <p:nvPicPr>
          <p:cNvPr id="4" name="Picture 3" descr="image_6723558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9176" y="1095375"/>
            <a:ext cx="3886197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subTitle" idx="1"/>
          </p:nvPr>
        </p:nvSpPr>
        <p:spPr>
          <a:xfrm>
            <a:off x="1143000" y="2647950"/>
            <a:ext cx="3421325" cy="16810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1800" dirty="0" err="1" smtClean="0">
                <a:latin typeface="+mj-lt"/>
              </a:rPr>
              <a:t>Ime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biljke</a:t>
            </a:r>
            <a:r>
              <a:rPr lang="en-US" sz="1800" dirty="0" smtClean="0">
                <a:latin typeface="+mj-lt"/>
              </a:rPr>
              <a:t>: </a:t>
            </a:r>
            <a:r>
              <a:rPr lang="en-US" sz="1800" dirty="0" err="1" smtClean="0">
                <a:latin typeface="+mj-lt"/>
              </a:rPr>
              <a:t>Bela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r</a:t>
            </a:r>
            <a:r>
              <a:rPr lang="en-US" sz="1800" dirty="0" err="1" smtClean="0">
                <a:latin typeface="+mj-lt"/>
              </a:rPr>
              <a:t>ada</a:t>
            </a:r>
            <a:endParaRPr lang="en-US" sz="1800" dirty="0" smtClean="0">
              <a:latin typeface="+mj-lt"/>
            </a:endParaRPr>
          </a:p>
          <a:p>
            <a:pPr marL="0" lvl="0" indent="0"/>
            <a:r>
              <a:rPr lang="en-US" sz="1800" dirty="0" err="1" smtClean="0">
                <a:latin typeface="+mj-lt"/>
              </a:rPr>
              <a:t>Porodica</a:t>
            </a:r>
            <a:r>
              <a:rPr lang="en-US" sz="1800" dirty="0" smtClean="0">
                <a:latin typeface="+mj-lt"/>
              </a:rPr>
              <a:t>: </a:t>
            </a:r>
            <a:r>
              <a:rPr lang="en-US" sz="1800" dirty="0" err="1" smtClean="0">
                <a:latin typeface="+mj-lt"/>
              </a:rPr>
              <a:t>Glavo</a:t>
            </a:r>
            <a:r>
              <a:rPr lang="sr-Latn-RS" sz="1800" dirty="0" smtClean="0">
                <a:latin typeface="+mj-lt"/>
              </a:rPr>
              <a:t>č</a:t>
            </a:r>
            <a:r>
              <a:rPr lang="en-US" sz="1800" dirty="0" err="1" smtClean="0">
                <a:latin typeface="+mj-lt"/>
              </a:rPr>
              <a:t>ike</a:t>
            </a:r>
            <a:endParaRPr lang="en-US" sz="1800" dirty="0" smtClean="0">
              <a:latin typeface="+mj-lt"/>
            </a:endParaRPr>
          </a:p>
          <a:p>
            <a:pPr marL="0" lvl="0" indent="0"/>
            <a:r>
              <a:rPr lang="en-US" sz="1800" dirty="0" err="1" smtClean="0">
                <a:latin typeface="+mj-lt"/>
              </a:rPr>
              <a:t>Mesto</a:t>
            </a:r>
            <a:r>
              <a:rPr lang="en-US" sz="1800" dirty="0" smtClean="0">
                <a:latin typeface="+mj-lt"/>
              </a:rPr>
              <a:t>: </a:t>
            </a:r>
            <a:r>
              <a:rPr lang="sr-Latn-RS" sz="1800" dirty="0" smtClean="0">
                <a:latin typeface="+mj-lt"/>
              </a:rPr>
              <a:t>Ž</a:t>
            </a:r>
            <a:r>
              <a:rPr lang="en-US" sz="1800" dirty="0" err="1" smtClean="0">
                <a:latin typeface="+mj-lt"/>
              </a:rPr>
              <a:t>itkovac</a:t>
            </a:r>
            <a:endParaRPr lang="en-US" sz="1800" dirty="0" smtClean="0">
              <a:latin typeface="+mj-lt"/>
            </a:endParaRPr>
          </a:p>
          <a:p>
            <a:pPr marL="0" lvl="0" indent="0"/>
            <a:r>
              <a:rPr lang="en-US" sz="1800" dirty="0" err="1" smtClean="0">
                <a:latin typeface="+mj-lt"/>
              </a:rPr>
              <a:t>Opis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stani</a:t>
            </a:r>
            <a:r>
              <a:rPr lang="sr-Latn-RS" sz="1800" dirty="0" smtClean="0">
                <a:latin typeface="+mj-lt"/>
              </a:rPr>
              <a:t>š</a:t>
            </a:r>
            <a:r>
              <a:rPr lang="en-US" sz="1800" dirty="0" err="1" smtClean="0">
                <a:latin typeface="+mj-lt"/>
              </a:rPr>
              <a:t>ta</a:t>
            </a:r>
            <a:r>
              <a:rPr lang="en-US" sz="1800" dirty="0" smtClean="0">
                <a:latin typeface="+mj-lt"/>
              </a:rPr>
              <a:t>: </a:t>
            </a:r>
            <a:r>
              <a:rPr lang="sr-Latn-RS" sz="1800" dirty="0" err="1" smtClean="0">
                <a:latin typeface="+mj-lt"/>
              </a:rPr>
              <a:t>b</a:t>
            </a:r>
            <a:r>
              <a:rPr lang="en-US" sz="1800" dirty="0" smtClean="0">
                <a:latin typeface="+mj-lt"/>
              </a:rPr>
              <a:t>a</a:t>
            </a:r>
            <a:r>
              <a:rPr lang="sr-Latn-RS" sz="1800" dirty="0" smtClean="0">
                <a:latin typeface="+mj-lt"/>
              </a:rPr>
              <a:t>š</a:t>
            </a:r>
            <a:r>
              <a:rPr lang="en-US" sz="1800" dirty="0" err="1" smtClean="0">
                <a:latin typeface="+mj-lt"/>
              </a:rPr>
              <a:t>ta</a:t>
            </a:r>
            <a:endParaRPr lang="en-US" sz="1800" dirty="0" smtClean="0">
              <a:latin typeface="+mj-lt"/>
            </a:endParaRPr>
          </a:p>
          <a:p>
            <a:pPr marL="0" lvl="0" indent="0"/>
            <a:r>
              <a:rPr lang="en-US" sz="1800" dirty="0" smtClean="0">
                <a:latin typeface="+mj-lt"/>
              </a:rPr>
              <a:t>Datum: April 2021.</a:t>
            </a:r>
            <a:endParaRPr sz="1800">
              <a:latin typeface="+mj-lt"/>
            </a:endParaRPr>
          </a:p>
        </p:txBody>
      </p:sp>
      <p:sp>
        <p:nvSpPr>
          <p:cNvPr id="136" name="Google Shape;136;p30"/>
          <p:cNvSpPr txBox="1">
            <a:spLocks noGrp="1"/>
          </p:cNvSpPr>
          <p:nvPr>
            <p:ph type="ctrTitle"/>
          </p:nvPr>
        </p:nvSpPr>
        <p:spPr>
          <a:xfrm>
            <a:off x="1524000" y="971550"/>
            <a:ext cx="5061900" cy="403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 descr="IMG_20210511_123944_1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742950"/>
            <a:ext cx="29718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subTitle" idx="1"/>
          </p:nvPr>
        </p:nvSpPr>
        <p:spPr>
          <a:xfrm flipH="1">
            <a:off x="1295400" y="264795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j-lt"/>
              </a:rPr>
              <a:t>Ime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biljke</a:t>
            </a:r>
            <a:r>
              <a:rPr lang="en-US" sz="1800" dirty="0" smtClean="0">
                <a:latin typeface="+mj-lt"/>
              </a:rPr>
              <a:t>: </a:t>
            </a:r>
            <a:r>
              <a:rPr lang="en-US" sz="1800" dirty="0" err="1" smtClean="0">
                <a:latin typeface="+mj-lt"/>
              </a:rPr>
              <a:t>Narcis</a:t>
            </a:r>
            <a:endParaRPr lang="en-US" sz="1800" dirty="0" smtClean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j-lt"/>
              </a:rPr>
              <a:t>Porodica</a:t>
            </a:r>
            <a:r>
              <a:rPr lang="en-US" sz="1800" dirty="0" smtClean="0">
                <a:latin typeface="+mj-lt"/>
              </a:rPr>
              <a:t>:</a:t>
            </a:r>
            <a:r>
              <a:rPr lang="sr-Latn-RS" sz="1800" dirty="0" smtClean="0">
                <a:latin typeface="+mj-lt"/>
              </a:rPr>
              <a:t> Amaryllidaceae</a:t>
            </a:r>
            <a:endParaRPr lang="en-US" sz="1800" dirty="0" smtClean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j-lt"/>
              </a:rPr>
              <a:t>Mesto</a:t>
            </a:r>
            <a:r>
              <a:rPr lang="en-US" sz="1800" dirty="0" smtClean="0">
                <a:latin typeface="+mj-lt"/>
              </a:rPr>
              <a:t>: </a:t>
            </a:r>
            <a:r>
              <a:rPr lang="sr-Latn-RS" sz="1800" dirty="0" err="1" smtClean="0">
                <a:latin typeface="+mj-lt"/>
              </a:rPr>
              <a:t>Ž</a:t>
            </a:r>
            <a:r>
              <a:rPr lang="en-US" sz="1800" dirty="0" err="1" smtClean="0">
                <a:latin typeface="+mj-lt"/>
              </a:rPr>
              <a:t>itkovac</a:t>
            </a:r>
            <a:endParaRPr lang="en-US" sz="1800" dirty="0" smtClean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j-lt"/>
              </a:rPr>
              <a:t>Opis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stani</a:t>
            </a:r>
            <a:r>
              <a:rPr lang="sr-Latn-RS" sz="1800" dirty="0" smtClean="0">
                <a:latin typeface="+mj-lt"/>
              </a:rPr>
              <a:t>š</a:t>
            </a:r>
            <a:r>
              <a:rPr lang="en-US" sz="1800" dirty="0" err="1" smtClean="0">
                <a:latin typeface="+mj-lt"/>
              </a:rPr>
              <a:t>ta</a:t>
            </a:r>
            <a:r>
              <a:rPr lang="en-US" sz="1800" dirty="0" smtClean="0">
                <a:latin typeface="+mj-lt"/>
              </a:rPr>
              <a:t>: </a:t>
            </a:r>
            <a:r>
              <a:rPr lang="sr-Latn-RS" sz="1800" dirty="0" smtClean="0">
                <a:latin typeface="+mj-lt"/>
              </a:rPr>
              <a:t>b</a:t>
            </a:r>
            <a:r>
              <a:rPr lang="en-US" sz="1800" dirty="0" smtClean="0">
                <a:latin typeface="+mj-lt"/>
              </a:rPr>
              <a:t>a</a:t>
            </a:r>
            <a:r>
              <a:rPr lang="sr-Latn-RS" sz="1800" dirty="0" smtClean="0">
                <a:latin typeface="+mj-lt"/>
              </a:rPr>
              <a:t>š</a:t>
            </a:r>
            <a:r>
              <a:rPr lang="en-US" sz="1800" dirty="0" err="1" smtClean="0">
                <a:latin typeface="+mj-lt"/>
              </a:rPr>
              <a:t>ta</a:t>
            </a:r>
            <a:endParaRPr lang="en-US" sz="1800" dirty="0" smtClean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+mj-lt"/>
              </a:rPr>
              <a:t>Datum: April 2021.</a:t>
            </a:r>
            <a:endParaRPr sz="1800">
              <a:latin typeface="+mj-lt"/>
            </a:endParaRPr>
          </a:p>
        </p:txBody>
      </p:sp>
      <p:sp>
        <p:nvSpPr>
          <p:cNvPr id="142" name="Google Shape;142;p31"/>
          <p:cNvSpPr txBox="1">
            <a:spLocks noGrp="1"/>
          </p:cNvSpPr>
          <p:nvPr>
            <p:ph type="subTitle" idx="2"/>
          </p:nvPr>
        </p:nvSpPr>
        <p:spPr>
          <a:xfrm flipH="1">
            <a:off x="304800" y="1352550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subTitle" idx="3"/>
          </p:nvPr>
        </p:nvSpPr>
        <p:spPr>
          <a:xfrm flipH="1">
            <a:off x="4942508" y="1713525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subTitle" idx="4"/>
          </p:nvPr>
        </p:nvSpPr>
        <p:spPr>
          <a:xfrm flipH="1">
            <a:off x="4942508" y="3446719"/>
            <a:ext cx="26169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ctrTitle"/>
          </p:nvPr>
        </p:nvSpPr>
        <p:spPr>
          <a:xfrm>
            <a:off x="1752600" y="1123950"/>
            <a:ext cx="36837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6" name="Google Shape;146;p31"/>
          <p:cNvSpPr txBox="1">
            <a:spLocks noGrp="1"/>
          </p:cNvSpPr>
          <p:nvPr>
            <p:ph type="ctrTitle" idx="5"/>
          </p:nvPr>
        </p:nvSpPr>
        <p:spPr>
          <a:xfrm>
            <a:off x="1676400" y="1809750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ctrTitle" idx="6"/>
          </p:nvPr>
        </p:nvSpPr>
        <p:spPr>
          <a:xfrm>
            <a:off x="4942507" y="1287800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ctrTitle" idx="7"/>
          </p:nvPr>
        </p:nvSpPr>
        <p:spPr>
          <a:xfrm>
            <a:off x="4942507" y="3020672"/>
            <a:ext cx="2616900" cy="5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image_672145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89477" y="1006473"/>
            <a:ext cx="3947869" cy="32684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ctrTitle"/>
          </p:nvPr>
        </p:nvSpPr>
        <p:spPr>
          <a:xfrm>
            <a:off x="2209800" y="742950"/>
            <a:ext cx="3012000" cy="12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/>
              <a:t>Herbarijum</a:t>
            </a:r>
            <a:endParaRPr sz="6000"/>
          </a:p>
        </p:txBody>
      </p:sp>
      <p:sp>
        <p:nvSpPr>
          <p:cNvPr id="154" name="Google Shape;154;p32"/>
          <p:cNvSpPr txBox="1">
            <a:spLocks noGrp="1"/>
          </p:cNvSpPr>
          <p:nvPr>
            <p:ph type="subTitle" idx="1"/>
          </p:nvPr>
        </p:nvSpPr>
        <p:spPr>
          <a:xfrm>
            <a:off x="990600" y="4019550"/>
            <a:ext cx="4766400" cy="14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Picture 3" descr="image_672389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32249" y="939901"/>
            <a:ext cx="3594302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57175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Presli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č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č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Zumbuli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ored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puta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subTitle" idx="3"/>
          </p:nvPr>
        </p:nvSpPr>
        <p:spPr>
          <a:xfrm>
            <a:off x="4896826" y="1912975"/>
            <a:ext cx="6747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subTitle" idx="4"/>
          </p:nvPr>
        </p:nvSpPr>
        <p:spPr>
          <a:xfrm>
            <a:off x="5724075" y="1912975"/>
            <a:ext cx="23490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ctrTitle"/>
          </p:nvPr>
        </p:nvSpPr>
        <p:spPr>
          <a:xfrm>
            <a:off x="914400" y="5905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/>
              <a:t>Herbarijum</a:t>
            </a:r>
            <a:endParaRPr sz="6000"/>
          </a:p>
        </p:txBody>
      </p:sp>
      <p:sp>
        <p:nvSpPr>
          <p:cNvPr id="169" name="Google Shape;169;p34"/>
          <p:cNvSpPr txBox="1">
            <a:spLocks noGrp="1"/>
          </p:cNvSpPr>
          <p:nvPr>
            <p:ph type="subTitle" idx="1"/>
          </p:nvPr>
        </p:nvSpPr>
        <p:spPr>
          <a:xfrm>
            <a:off x="4896826" y="3419525"/>
            <a:ext cx="6747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subTitle" idx="2"/>
          </p:nvPr>
        </p:nvSpPr>
        <p:spPr>
          <a:xfrm>
            <a:off x="5724075" y="3419525"/>
            <a:ext cx="23490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subTitle" idx="5"/>
          </p:nvPr>
        </p:nvSpPr>
        <p:spPr>
          <a:xfrm>
            <a:off x="1060725" y="3419525"/>
            <a:ext cx="6747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subTitle" idx="6"/>
          </p:nvPr>
        </p:nvSpPr>
        <p:spPr>
          <a:xfrm>
            <a:off x="1887825" y="3419525"/>
            <a:ext cx="23490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subTitle" idx="7"/>
          </p:nvPr>
        </p:nvSpPr>
        <p:spPr>
          <a:xfrm>
            <a:off x="1060725" y="1912975"/>
            <a:ext cx="6747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8"/>
          </p:nvPr>
        </p:nvSpPr>
        <p:spPr>
          <a:xfrm>
            <a:off x="1887825" y="1912975"/>
            <a:ext cx="2349000" cy="706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 smtClean="0"/>
          </a:p>
        </p:txBody>
      </p:sp>
      <p:pic>
        <p:nvPicPr>
          <p:cNvPr id="11" name="Picture 10" descr="image_675210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24375" y="1171575"/>
            <a:ext cx="4343400" cy="3028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287655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Divlja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jabuka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Ru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>
            <a:spLocks noGrp="1"/>
          </p:cNvSpPr>
          <p:nvPr>
            <p:ph type="subTitle" idx="1"/>
          </p:nvPr>
        </p:nvSpPr>
        <p:spPr>
          <a:xfrm>
            <a:off x="4834650" y="30070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ctrTitle"/>
          </p:nvPr>
        </p:nvSpPr>
        <p:spPr>
          <a:xfrm>
            <a:off x="914400" y="7429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Herbarijum</a:t>
            </a:r>
            <a:endParaRPr sz="6000"/>
          </a:p>
        </p:txBody>
      </p:sp>
      <p:sp>
        <p:nvSpPr>
          <p:cNvPr id="186" name="Google Shape;186;p36"/>
          <p:cNvSpPr txBox="1">
            <a:spLocks noGrp="1"/>
          </p:cNvSpPr>
          <p:nvPr>
            <p:ph type="subTitle" idx="4"/>
          </p:nvPr>
        </p:nvSpPr>
        <p:spPr>
          <a:xfrm>
            <a:off x="1077450" y="2419219"/>
            <a:ext cx="3231900" cy="361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p36"/>
          <p:cNvSpPr txBox="1">
            <a:spLocks noGrp="1"/>
          </p:cNvSpPr>
          <p:nvPr>
            <p:ph type="subTitle" idx="3"/>
          </p:nvPr>
        </p:nvSpPr>
        <p:spPr>
          <a:xfrm>
            <a:off x="4834650" y="2419231"/>
            <a:ext cx="3231900" cy="361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88" name="Google Shape;188;p36"/>
          <p:cNvSpPr txBox="1">
            <a:spLocks noGrp="1"/>
          </p:cNvSpPr>
          <p:nvPr>
            <p:ph type="subTitle" idx="2"/>
          </p:nvPr>
        </p:nvSpPr>
        <p:spPr>
          <a:xfrm>
            <a:off x="1066800" y="37909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" name="Picture 11" descr="image_675038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91075" y="904875"/>
            <a:ext cx="3810000" cy="3181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280035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Mrtva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kopriva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Usnatice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ivada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>
            <a:spLocks noGrp="1"/>
          </p:cNvSpPr>
          <p:nvPr>
            <p:ph type="subTitle" idx="7"/>
          </p:nvPr>
        </p:nvSpPr>
        <p:spPr>
          <a:xfrm>
            <a:off x="1020025" y="3195590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subTitle" idx="8"/>
          </p:nvPr>
        </p:nvSpPr>
        <p:spPr>
          <a:xfrm>
            <a:off x="3490135" y="3195590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subTitle" idx="9"/>
          </p:nvPr>
        </p:nvSpPr>
        <p:spPr>
          <a:xfrm>
            <a:off x="5969975" y="3195590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ubTitle" idx="13"/>
          </p:nvPr>
        </p:nvSpPr>
        <p:spPr>
          <a:xfrm>
            <a:off x="1020025" y="1789475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subTitle" idx="14"/>
          </p:nvPr>
        </p:nvSpPr>
        <p:spPr>
          <a:xfrm>
            <a:off x="3490135" y="1789475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subTitle" idx="15"/>
          </p:nvPr>
        </p:nvSpPr>
        <p:spPr>
          <a:xfrm>
            <a:off x="5969975" y="1789475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1"/>
          </p:nvPr>
        </p:nvSpPr>
        <p:spPr>
          <a:xfrm>
            <a:off x="1020025" y="3619760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subTitle" idx="2"/>
          </p:nvPr>
        </p:nvSpPr>
        <p:spPr>
          <a:xfrm>
            <a:off x="3490135" y="3619760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ubTitle" idx="3"/>
          </p:nvPr>
        </p:nvSpPr>
        <p:spPr>
          <a:xfrm>
            <a:off x="5969975" y="3619760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4"/>
          </p:nvPr>
        </p:nvSpPr>
        <p:spPr>
          <a:xfrm>
            <a:off x="1020025" y="2213562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5"/>
          </p:nvPr>
        </p:nvSpPr>
        <p:spPr>
          <a:xfrm>
            <a:off x="3490135" y="2213562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6"/>
          </p:nvPr>
        </p:nvSpPr>
        <p:spPr>
          <a:xfrm>
            <a:off x="5969975" y="2213562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ctrTitle"/>
          </p:nvPr>
        </p:nvSpPr>
        <p:spPr>
          <a:xfrm>
            <a:off x="381000" y="666750"/>
            <a:ext cx="6858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/>
              <a:t>Herbarijum</a:t>
            </a:r>
            <a:endParaRPr sz="6000"/>
          </a:p>
        </p:txBody>
      </p:sp>
      <p:pic>
        <p:nvPicPr>
          <p:cNvPr id="15" name="Picture 14" descr="image_675302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76800" y="971550"/>
            <a:ext cx="3733800" cy="3124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6800" y="280035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Ho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ć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u-ne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ć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u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Kupusnja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č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 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Opis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stani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ivada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ctrTitle"/>
          </p:nvPr>
        </p:nvSpPr>
        <p:spPr>
          <a:xfrm>
            <a:off x="990600" y="819150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solidFill>
                  <a:schemeClr val="bg1">
                    <a:lumMod val="75000"/>
                  </a:schemeClr>
                </a:solidFill>
              </a:rPr>
              <a:t>Herbarijum</a:t>
            </a:r>
            <a:endParaRPr sz="6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6" name="Google Shape;216;p38"/>
          <p:cNvSpPr txBox="1">
            <a:spLocks noGrp="1"/>
          </p:cNvSpPr>
          <p:nvPr>
            <p:ph type="subTitle" idx="1"/>
          </p:nvPr>
        </p:nvSpPr>
        <p:spPr>
          <a:xfrm>
            <a:off x="1075224" y="3446468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subTitle" idx="2"/>
          </p:nvPr>
        </p:nvSpPr>
        <p:spPr>
          <a:xfrm>
            <a:off x="3500484" y="3446468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subTitle" idx="3"/>
          </p:nvPr>
        </p:nvSpPr>
        <p:spPr>
          <a:xfrm>
            <a:off x="5925725" y="3446468"/>
            <a:ext cx="21540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subTitle" idx="4"/>
          </p:nvPr>
        </p:nvSpPr>
        <p:spPr>
          <a:xfrm>
            <a:off x="1075224" y="3067864"/>
            <a:ext cx="2154000" cy="531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subTitle" idx="5"/>
          </p:nvPr>
        </p:nvSpPr>
        <p:spPr>
          <a:xfrm>
            <a:off x="3500484" y="3067864"/>
            <a:ext cx="2154000" cy="531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ubTitle" idx="6"/>
          </p:nvPr>
        </p:nvSpPr>
        <p:spPr>
          <a:xfrm>
            <a:off x="5925724" y="3067864"/>
            <a:ext cx="2154000" cy="531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6" name="Picture 55" descr="image_675141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14900" y="1009650"/>
            <a:ext cx="3733800" cy="32004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066800" y="2724151"/>
            <a:ext cx="2895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Ime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biljke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Jagor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č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evina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Porodica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Jagor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č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evine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Mesto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err="1" smtClean="0">
                <a:solidFill>
                  <a:schemeClr val="bg1">
                    <a:lumMod val="75000"/>
                  </a:schemeClr>
                </a:solidFill>
              </a:rPr>
              <a:t>Ž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itkovac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Opis staništa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sr-Latn-RS" sz="1800" dirty="0" smtClean="0">
                <a:solidFill>
                  <a:schemeClr val="bg1">
                    <a:lumMod val="75000"/>
                  </a:schemeClr>
                </a:solidFill>
              </a:rPr>
              <a:t>š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ta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Datum: April 2021.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472</Words>
  <PresentationFormat>On-screen Show (16:9)</PresentationFormat>
  <Paragraphs>108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Amatic SC</vt:lpstr>
      <vt:lpstr>Didact Gothic</vt:lpstr>
      <vt:lpstr>Gadugi</vt:lpstr>
      <vt:lpstr>Bahiana</vt:lpstr>
      <vt:lpstr>Roboto Slab</vt:lpstr>
      <vt:lpstr>Fira Sans Extra Condensed Medium</vt:lpstr>
      <vt:lpstr>Muli</vt:lpstr>
      <vt:lpstr>Floral Pattern by Slidesgo</vt:lpstr>
      <vt:lpstr>Digitalni 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Herbarijum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Digitalni herbarijum</dc:title>
  <cp:lastModifiedBy>UTR Maja</cp:lastModifiedBy>
  <cp:revision>41</cp:revision>
  <dcterms:modified xsi:type="dcterms:W3CDTF">2021-05-20T18:28:50Z</dcterms:modified>
</cp:coreProperties>
</file>