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8" r:id="rId21"/>
    <p:sldId id="276" r:id="rId22"/>
    <p:sldId id="275" r:id="rId23"/>
    <p:sldId id="279" r:id="rId24"/>
    <p:sldId id="280" r:id="rId25"/>
    <p:sldId id="282" r:id="rId26"/>
    <p:sldId id="283" r:id="rId27"/>
    <p:sldId id="284"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8454" y="1769344"/>
            <a:ext cx="8382000" cy="1898770"/>
          </a:xfrm>
        </p:spPr>
        <p:txBody>
          <a:bodyPr vert="horz" lIns="91440" tIns="45720" rIns="91440" bIns="45720" rtlCol="0" anchor="b">
            <a:noAutofit/>
          </a:bodyPr>
          <a:lstStyle/>
          <a:p>
            <a:r>
              <a:rPr lang="sr-Cyrl-RS" sz="6600">
                <a:cs typeface="Calibri Light" panose="020F0302020204030204"/>
              </a:rPr>
              <a:t>ДИГИТАЛНИ</a:t>
            </a:r>
            <a:r>
              <a:rPr lang="en-US" sz="6600">
                <a:cs typeface="Calibri Light" panose="020F0302020204030204"/>
              </a:rPr>
              <a:t> </a:t>
            </a:r>
            <a:br>
              <a:rPr lang="en-US" sz="6600">
                <a:cs typeface="Calibri Light" panose="020F0302020204030204"/>
              </a:rPr>
            </a:br>
            <a:r>
              <a:rPr lang="en-US" sz="6600">
                <a:cs typeface="Calibri Light" panose="020F0302020204030204"/>
              </a:rPr>
              <a:t>ХЕРБАРИЈУМ </a:t>
            </a:r>
            <a:r>
              <a:rPr lang="en-US" sz="6600">
                <a:cs typeface="Calibri Light" panose="020F0302020204030204"/>
                <a:sym typeface="+mn-ea"/>
              </a:rPr>
              <a:t>VI2</a:t>
            </a:r>
            <a:br>
              <a:rPr lang="en-US" sz="6600">
                <a:cs typeface="Calibri Light" panose="020F0302020204030204"/>
              </a:rPr>
            </a:br>
            <a:endParaRPr lang="en-US" sz="6600">
              <a:cs typeface="Calibri Light" panose="020F0302020204030204"/>
            </a:endParaRPr>
          </a:p>
        </p:txBody>
      </p:sp>
      <p:sp>
        <p:nvSpPr>
          <p:cNvPr id="3" name="Subtitle 2"/>
          <p:cNvSpPr>
            <a:spLocks noGrp="1"/>
          </p:cNvSpPr>
          <p:nvPr>
            <p:ph type="subTitle" idx="1"/>
          </p:nvPr>
        </p:nvSpPr>
        <p:spPr>
          <a:xfrm rot="10800000" flipV="1">
            <a:off x="12191998" y="6580518"/>
            <a:ext cx="1984077" cy="328312"/>
          </a:xfrm>
        </p:spPr>
        <p:txBody>
          <a:bodyPr vert="horz" lIns="91440" tIns="45720" rIns="91440" bIns="45720" rtlCol="0" anchor="t">
            <a:normAutofit fontScale="85000" lnSpcReduction="20000"/>
          </a:bodyPr>
          <a:lstStyle/>
          <a:p>
            <a:pPr algn="r"/>
            <a:endParaRPr lang="en-US"/>
          </a:p>
        </p:txBody>
      </p:sp>
      <p:pic>
        <p:nvPicPr>
          <p:cNvPr id="4" name="Picture 4" descr="A picture containing text, indoor&#10;&#10;Description automatically generated"/>
          <p:cNvPicPr>
            <a:picLocks noChangeAspect="1"/>
          </p:cNvPicPr>
          <p:nvPr/>
        </p:nvPicPr>
        <p:blipFill>
          <a:blip r:embed="rId1"/>
          <a:stretch>
            <a:fillRect/>
          </a:stretch>
        </p:blipFill>
        <p:spPr>
          <a:xfrm>
            <a:off x="3487948" y="3088797"/>
            <a:ext cx="5417387" cy="334021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787" y="-549215"/>
            <a:ext cx="9884462" cy="1600200"/>
          </a:xfrm>
        </p:spPr>
        <p:txBody>
          <a:bodyPr/>
          <a:lstStyle/>
          <a:p>
            <a:r>
              <a:rPr lang="sr-Cyrl-RS" altLang="en-US" sz="6000" err="1">
                <a:cs typeface="Calibri Light" panose="020F0302020204030204"/>
              </a:rPr>
              <a:t>      </a:t>
            </a:r>
            <a:r>
              <a:rPr lang="en-US" sz="6000" err="1">
                <a:cs typeface="Calibri Light" panose="020F0302020204030204"/>
              </a:rPr>
              <a:t>Зумбул</a:t>
            </a:r>
            <a:r>
              <a:rPr lang="en-US" sz="6000">
                <a:cs typeface="Calibri Light" panose="020F0302020204030204"/>
              </a:rPr>
              <a:t> </a:t>
            </a:r>
            <a:endParaRPr lang="en-US">
              <a:cs typeface="Calibri Light" panose="020F0302020204030204"/>
            </a:endParaRPr>
          </a:p>
        </p:txBody>
      </p:sp>
      <p:pic>
        <p:nvPicPr>
          <p:cNvPr id="5" name="Picture 5" descr="A picture containing plant, flower&#10;&#10;Description automatically generated"/>
          <p:cNvPicPr>
            <a:picLocks noGrp="1" noChangeAspect="1"/>
          </p:cNvPicPr>
          <p:nvPr>
            <p:ph type="pic" idx="1"/>
          </p:nvPr>
        </p:nvPicPr>
        <p:blipFill rotWithShape="1">
          <a:blip r:embed="rId1"/>
          <a:srcRect t="31778" b="31778"/>
          <a:stretch>
            <a:fillRect/>
          </a:stretch>
        </p:blipFill>
        <p:spPr>
          <a:xfrm>
            <a:off x="553678" y="1260595"/>
            <a:ext cx="6172200" cy="4873625"/>
          </a:xfrm>
        </p:spPr>
      </p:pic>
      <p:sp>
        <p:nvSpPr>
          <p:cNvPr id="4" name="Text Placeholder 3"/>
          <p:cNvSpPr>
            <a:spLocks noGrp="1"/>
          </p:cNvSpPr>
          <p:nvPr>
            <p:ph type="body" sz="half" idx="2"/>
          </p:nvPr>
        </p:nvSpPr>
        <p:spPr>
          <a:xfrm>
            <a:off x="7093939" y="1324156"/>
            <a:ext cx="4536085" cy="4746115"/>
          </a:xfrm>
        </p:spPr>
        <p:txBody>
          <a:bodyPr vert="horz" lIns="91440" tIns="45720" rIns="91440" bIns="45720" rtlCol="0" anchor="t">
            <a:normAutofit fontScale="85000" lnSpcReduction="10000"/>
          </a:bodyPr>
          <a:lstStyle/>
          <a:p>
            <a:r>
              <a:rPr lang="en-US" sz="2400" err="1">
                <a:cs typeface="Calibri" panose="020F0502020204030204"/>
              </a:rPr>
              <a:t>Зумбл</a:t>
            </a:r>
            <a:r>
              <a:rPr lang="en-US" sz="2400" dirty="0">
                <a:cs typeface="Calibri" panose="020F0502020204030204"/>
              </a:rPr>
              <a:t> </a:t>
            </a:r>
            <a:r>
              <a:rPr lang="en-US" sz="2400" err="1">
                <a:cs typeface="Calibri" panose="020F0502020204030204"/>
              </a:rPr>
              <a:t>рода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монокотиледоних</a:t>
            </a:r>
            <a:r>
              <a:rPr lang="en-US" sz="2400" dirty="0">
                <a:cs typeface="Calibri" panose="020F0502020204030204"/>
              </a:rPr>
              <a:t> </a:t>
            </a:r>
            <a:r>
              <a:rPr lang="en-US" sz="2400" err="1">
                <a:cs typeface="Calibri" panose="020F0502020204030204"/>
              </a:rPr>
              <a:t>скривеносеменица</a:t>
            </a:r>
            <a:r>
              <a:rPr lang="en-US" sz="2400" dirty="0">
                <a:cs typeface="Calibri" panose="020F0502020204030204"/>
              </a:rPr>
              <a:t> </a:t>
            </a:r>
            <a:r>
              <a:rPr lang="en-US" sz="2400" err="1">
                <a:cs typeface="Calibri" panose="020F0502020204030204"/>
              </a:rPr>
              <a:t>из</a:t>
            </a:r>
            <a:r>
              <a:rPr lang="en-US" sz="2400" dirty="0">
                <a:cs typeface="Calibri" panose="020F0502020204030204"/>
              </a:rPr>
              <a:t> </a:t>
            </a:r>
            <a:r>
              <a:rPr lang="en-US" sz="2400" err="1">
                <a:cs typeface="Calibri" panose="020F0502020204030204"/>
              </a:rPr>
              <a:t>истоимене</a:t>
            </a:r>
            <a:r>
              <a:rPr lang="en-US" sz="2400" dirty="0">
                <a:cs typeface="Calibri" panose="020F0502020204030204"/>
              </a:rPr>
              <a:t> </a:t>
            </a:r>
            <a:r>
              <a:rPr lang="en-US" sz="2400" err="1">
                <a:cs typeface="Calibri" panose="020F0502020204030204"/>
              </a:rPr>
              <a:t>фамилије</a:t>
            </a:r>
            <a:r>
              <a:rPr lang="en-US" sz="2400" dirty="0">
                <a:cs typeface="Calibri" panose="020F0502020204030204"/>
              </a:rPr>
              <a:t> </a:t>
            </a:r>
            <a:r>
              <a:rPr lang="en-US" sz="2400" err="1">
                <a:cs typeface="Calibri" panose="020F0502020204030204"/>
              </a:rPr>
              <a:t>Huacinthaceae,као</a:t>
            </a:r>
            <a:r>
              <a:rPr lang="en-US" sz="2400">
                <a:cs typeface="Calibri" panose="020F0502020204030204"/>
              </a:rPr>
              <a:t> и </a:t>
            </a:r>
            <a:r>
              <a:rPr lang="en-US" sz="2400" err="1">
                <a:cs typeface="Calibri" panose="020F0502020204030204"/>
              </a:rPr>
              <a:t>једине</a:t>
            </a:r>
            <a:r>
              <a:rPr lang="en-US" sz="2400" dirty="0">
                <a:cs typeface="Calibri" panose="020F0502020204030204"/>
              </a:rPr>
              <a:t> </a:t>
            </a:r>
            <a:r>
              <a:rPr lang="en-US" sz="2400" err="1">
                <a:cs typeface="Calibri" panose="020F0502020204030204"/>
              </a:rPr>
              <a:t>врсте</a:t>
            </a:r>
            <a:r>
              <a:rPr lang="en-US" sz="2400" dirty="0">
                <a:cs typeface="Calibri" panose="020F0502020204030204"/>
              </a:rPr>
              <a:t> </a:t>
            </a:r>
            <a:r>
              <a:rPr lang="en-US" sz="2400" err="1">
                <a:cs typeface="Calibri" panose="020F0502020204030204"/>
              </a:rPr>
              <a:t>тог</a:t>
            </a:r>
            <a:r>
              <a:rPr lang="en-US" sz="2400" dirty="0">
                <a:cs typeface="Calibri" panose="020F0502020204030204"/>
              </a:rPr>
              <a:t> </a:t>
            </a:r>
            <a:r>
              <a:rPr lang="en-US" sz="2400" err="1">
                <a:cs typeface="Calibri" panose="020F0502020204030204"/>
              </a:rPr>
              <a:t>рода</a:t>
            </a:r>
            <a:r>
              <a:rPr lang="en-US" sz="2400">
                <a:cs typeface="Calibri" panose="020F0502020204030204"/>
              </a:rPr>
              <a:t> , </a:t>
            </a:r>
            <a:r>
              <a:rPr lang="en-US" sz="2400" err="1">
                <a:cs typeface="Calibri" panose="020F0502020204030204"/>
              </a:rPr>
              <a:t>која</a:t>
            </a:r>
            <a:r>
              <a:rPr lang="en-US" sz="2400" dirty="0">
                <a:cs typeface="Calibri" panose="020F0502020204030204"/>
              </a:rPr>
              <a:t> </a:t>
            </a:r>
            <a:r>
              <a:rPr lang="en-US" sz="2400" err="1">
                <a:cs typeface="Calibri" panose="020F0502020204030204"/>
              </a:rPr>
              <a:t>природно</a:t>
            </a:r>
            <a:r>
              <a:rPr lang="en-US" sz="2400" dirty="0">
                <a:cs typeface="Calibri" panose="020F0502020204030204"/>
              </a:rPr>
              <a:t> </a:t>
            </a:r>
            <a:r>
              <a:rPr lang="en-US" sz="2400" err="1">
                <a:cs typeface="Calibri" panose="020F0502020204030204"/>
              </a:rPr>
              <a:t>расте</a:t>
            </a:r>
            <a:r>
              <a:rPr lang="en-US" sz="2400">
                <a:cs typeface="Calibri" panose="020F0502020204030204"/>
              </a:rPr>
              <a:t> у </a:t>
            </a:r>
            <a:r>
              <a:rPr lang="en-US" sz="2400" err="1">
                <a:cs typeface="Calibri" panose="020F0502020204030204"/>
              </a:rPr>
              <a:t>пределима</a:t>
            </a:r>
            <a:r>
              <a:rPr lang="en-US" sz="2400" dirty="0">
                <a:cs typeface="Calibri" panose="020F0502020204030204"/>
              </a:rPr>
              <a:t> </a:t>
            </a:r>
            <a:r>
              <a:rPr lang="en-US" sz="2400" err="1">
                <a:cs typeface="Calibri" panose="020F0502020204030204"/>
              </a:rPr>
              <a:t>југозападне</a:t>
            </a:r>
            <a:r>
              <a:rPr lang="en-US" sz="2400" dirty="0">
                <a:cs typeface="Calibri" panose="020F0502020204030204"/>
              </a:rPr>
              <a:t> </a:t>
            </a:r>
            <a:r>
              <a:rPr lang="en-US" sz="2400" err="1">
                <a:cs typeface="Calibri" panose="020F0502020204030204"/>
              </a:rPr>
              <a:t>Азије</a:t>
            </a:r>
            <a:r>
              <a:rPr lang="en-US" sz="2400">
                <a:cs typeface="Calibri" panose="020F0502020204030204"/>
              </a:rPr>
              <a:t>, </a:t>
            </a:r>
            <a:r>
              <a:rPr lang="en-US" sz="2400" err="1">
                <a:cs typeface="Calibri" panose="020F0502020204030204"/>
              </a:rPr>
              <a:t>од</a:t>
            </a:r>
            <a:r>
              <a:rPr lang="en-US" sz="2400" dirty="0">
                <a:cs typeface="Calibri" panose="020F0502020204030204"/>
              </a:rPr>
              <a:t> </a:t>
            </a:r>
            <a:r>
              <a:rPr lang="en-US" sz="2400" err="1">
                <a:cs typeface="Calibri" panose="020F0502020204030204"/>
              </a:rPr>
              <a:t>Мале</a:t>
            </a:r>
            <a:r>
              <a:rPr lang="en-US" sz="2400" dirty="0">
                <a:cs typeface="Calibri" panose="020F0502020204030204"/>
              </a:rPr>
              <a:t> </a:t>
            </a:r>
            <a:r>
              <a:rPr lang="en-US" sz="2400" err="1">
                <a:cs typeface="Calibri" panose="020F0502020204030204"/>
              </a:rPr>
              <a:t>Азије</a:t>
            </a:r>
            <a:r>
              <a:rPr lang="en-US" sz="2400">
                <a:cs typeface="Calibri" panose="020F0502020204030204"/>
              </a:rPr>
              <a:t>, </a:t>
            </a:r>
            <a:r>
              <a:rPr lang="en-US" sz="2400" err="1">
                <a:cs typeface="Calibri" panose="020F0502020204030204"/>
              </a:rPr>
              <a:t>преко</a:t>
            </a:r>
            <a:r>
              <a:rPr lang="en-US" sz="2400" dirty="0">
                <a:cs typeface="Calibri" panose="020F0502020204030204"/>
              </a:rPr>
              <a:t> </a:t>
            </a:r>
            <a:r>
              <a:rPr lang="en-US" sz="2400" err="1">
                <a:cs typeface="Calibri" panose="020F0502020204030204"/>
              </a:rPr>
              <a:t>Сирије</a:t>
            </a:r>
            <a:r>
              <a:rPr lang="en-US" sz="2400">
                <a:cs typeface="Calibri" panose="020F0502020204030204"/>
              </a:rPr>
              <a:t>, </a:t>
            </a:r>
            <a:r>
              <a:rPr lang="en-US" sz="2400" err="1">
                <a:cs typeface="Calibri" panose="020F0502020204030204"/>
              </a:rPr>
              <a:t>Либана</a:t>
            </a:r>
            <a:r>
              <a:rPr lang="en-US" sz="2400">
                <a:cs typeface="Calibri" panose="020F0502020204030204"/>
              </a:rPr>
              <a:t>, </a:t>
            </a:r>
            <a:r>
              <a:rPr lang="en-US" sz="2400" err="1">
                <a:cs typeface="Calibri" panose="020F0502020204030204"/>
              </a:rPr>
              <a:t>Израела</a:t>
            </a:r>
            <a:r>
              <a:rPr lang="en-US" sz="2400">
                <a:cs typeface="Calibri" panose="020F0502020204030204"/>
              </a:rPr>
              <a:t> и </a:t>
            </a:r>
            <a:r>
              <a:rPr lang="en-US" sz="2400" err="1">
                <a:cs typeface="Calibri" panose="020F0502020204030204"/>
              </a:rPr>
              <a:t>Ирака</a:t>
            </a:r>
            <a:r>
              <a:rPr lang="en-US" sz="2400" dirty="0">
                <a:cs typeface="Calibri" panose="020F0502020204030204"/>
              </a:rPr>
              <a:t> </a:t>
            </a:r>
            <a:r>
              <a:rPr lang="en-US" sz="2400" err="1">
                <a:cs typeface="Calibri" panose="020F0502020204030204"/>
              </a:rPr>
              <a:t>до</a:t>
            </a:r>
            <a:r>
              <a:rPr lang="en-US" sz="2400" dirty="0">
                <a:cs typeface="Calibri" panose="020F0502020204030204"/>
              </a:rPr>
              <a:t> </a:t>
            </a:r>
            <a:r>
              <a:rPr lang="en-US" sz="2400" err="1">
                <a:cs typeface="Calibri" panose="020F0502020204030204"/>
              </a:rPr>
              <a:t>Ирана</a:t>
            </a:r>
            <a:r>
              <a:rPr lang="en-US" sz="2400">
                <a:cs typeface="Calibri" panose="020F0502020204030204"/>
              </a:rPr>
              <a:t>. </a:t>
            </a:r>
            <a:r>
              <a:rPr lang="en-US" sz="2400" err="1">
                <a:cs typeface="Calibri" panose="020F0502020204030204"/>
              </a:rPr>
              <a:t>Постоје</a:t>
            </a:r>
            <a:r>
              <a:rPr lang="en-US" sz="2400" dirty="0">
                <a:cs typeface="Calibri" panose="020F0502020204030204"/>
              </a:rPr>
              <a:t> </a:t>
            </a:r>
            <a:r>
              <a:rPr lang="en-US" sz="2400" err="1">
                <a:cs typeface="Calibri" panose="020F0502020204030204"/>
              </a:rPr>
              <a:t>супспонтане</a:t>
            </a:r>
            <a:r>
              <a:rPr lang="en-US" sz="2400" dirty="0">
                <a:cs typeface="Calibri" panose="020F0502020204030204"/>
              </a:rPr>
              <a:t> </a:t>
            </a:r>
            <a:r>
              <a:rPr lang="en-US" sz="2400" err="1">
                <a:cs typeface="Calibri" panose="020F0502020204030204"/>
              </a:rPr>
              <a:t>популације</a:t>
            </a:r>
            <a:r>
              <a:rPr lang="en-US" sz="2400">
                <a:cs typeface="Calibri" panose="020F0502020204030204"/>
              </a:rPr>
              <a:t> у </a:t>
            </a:r>
            <a:r>
              <a:rPr lang="en-US" sz="2400" err="1">
                <a:cs typeface="Calibri" panose="020F0502020204030204"/>
              </a:rPr>
              <a:t>Далмацији</a:t>
            </a:r>
            <a:r>
              <a:rPr lang="en-US" sz="2400">
                <a:cs typeface="Calibri" panose="020F0502020204030204"/>
              </a:rPr>
              <a:t> и </a:t>
            </a:r>
            <a:r>
              <a:rPr lang="en-US" sz="2400" err="1">
                <a:cs typeface="Calibri" panose="020F0502020204030204"/>
              </a:rPr>
              <a:t>Грчкој</a:t>
            </a:r>
            <a:r>
              <a:rPr lang="en-US" sz="2400">
                <a:cs typeface="Calibri" panose="020F0502020204030204"/>
              </a:rPr>
              <a:t>. </a:t>
            </a:r>
            <a:r>
              <a:rPr lang="en-US" sz="2400" err="1">
                <a:cs typeface="Calibri" panose="020F0502020204030204"/>
              </a:rPr>
              <a:t>Зумбул</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цвет</a:t>
            </a:r>
            <a:r>
              <a:rPr lang="en-US" sz="2400" dirty="0">
                <a:cs typeface="Calibri" panose="020F0502020204030204"/>
              </a:rPr>
              <a:t> </a:t>
            </a:r>
            <a:r>
              <a:rPr lang="en-US" sz="2400" err="1">
                <a:cs typeface="Calibri" panose="020F0502020204030204"/>
              </a:rPr>
              <a:t>живописних</a:t>
            </a:r>
            <a:r>
              <a:rPr lang="en-US" sz="2400" dirty="0">
                <a:cs typeface="Calibri" panose="020F0502020204030204"/>
              </a:rPr>
              <a:t> </a:t>
            </a:r>
            <a:r>
              <a:rPr lang="en-US" sz="2400" err="1">
                <a:cs typeface="Calibri" panose="020F0502020204030204"/>
              </a:rPr>
              <a:t>боја</a:t>
            </a:r>
            <a:r>
              <a:rPr lang="en-US" sz="2400" dirty="0">
                <a:cs typeface="Calibri" panose="020F0502020204030204"/>
              </a:rPr>
              <a:t> </a:t>
            </a:r>
            <a:r>
              <a:rPr lang="en-US" sz="2400" err="1">
                <a:cs typeface="Calibri" panose="020F0502020204030204"/>
              </a:rPr>
              <a:t>кога</a:t>
            </a:r>
            <a:r>
              <a:rPr lang="en-US" sz="2400" dirty="0">
                <a:cs typeface="Calibri" panose="020F0502020204030204"/>
              </a:rPr>
              <a:t> </a:t>
            </a:r>
            <a:r>
              <a:rPr lang="en-US" sz="2400" err="1">
                <a:cs typeface="Calibri" panose="020F0502020204030204"/>
              </a:rPr>
              <a:t>одликују</a:t>
            </a:r>
            <a:r>
              <a:rPr lang="en-US" sz="2400" dirty="0">
                <a:cs typeface="Calibri" panose="020F0502020204030204"/>
              </a:rPr>
              <a:t> </a:t>
            </a:r>
            <a:r>
              <a:rPr lang="en-US" sz="2400" err="1">
                <a:cs typeface="Calibri" panose="020F0502020204030204"/>
              </a:rPr>
              <a:t>једна</a:t>
            </a:r>
            <a:r>
              <a:rPr lang="en-US" sz="2400" dirty="0">
                <a:cs typeface="Calibri" panose="020F0502020204030204"/>
              </a:rPr>
              <a:t> </a:t>
            </a:r>
            <a:r>
              <a:rPr lang="en-US" sz="2400" err="1">
                <a:cs typeface="Calibri" panose="020F0502020204030204"/>
              </a:rPr>
              <a:t>дебља</a:t>
            </a:r>
            <a:r>
              <a:rPr lang="en-US" sz="2400" dirty="0">
                <a:cs typeface="Calibri" panose="020F0502020204030204"/>
              </a:rPr>
              <a:t> </a:t>
            </a:r>
            <a:r>
              <a:rPr lang="en-US" sz="2400" err="1">
                <a:cs typeface="Calibri" panose="020F0502020204030204"/>
              </a:rPr>
              <a:t>стабљика</a:t>
            </a:r>
            <a:r>
              <a:rPr lang="en-US" sz="2400" dirty="0">
                <a:cs typeface="Calibri" panose="020F0502020204030204"/>
              </a:rPr>
              <a:t> </a:t>
            </a:r>
            <a:r>
              <a:rPr lang="en-US" sz="2400" err="1">
                <a:cs typeface="Calibri" panose="020F0502020204030204"/>
              </a:rPr>
              <a:t>са</a:t>
            </a:r>
            <a:r>
              <a:rPr lang="en-US" sz="2400" dirty="0">
                <a:cs typeface="Calibri" panose="020F0502020204030204"/>
              </a:rPr>
              <a:t> </a:t>
            </a:r>
            <a:r>
              <a:rPr lang="en-US" sz="2400" err="1">
                <a:cs typeface="Calibri" panose="020F0502020204030204"/>
              </a:rPr>
              <a:t>пуно</a:t>
            </a:r>
            <a:r>
              <a:rPr lang="en-US" sz="2400" dirty="0">
                <a:cs typeface="Calibri" panose="020F0502020204030204"/>
              </a:rPr>
              <a:t> </a:t>
            </a:r>
            <a:r>
              <a:rPr lang="en-US" sz="2400" err="1">
                <a:cs typeface="Calibri" panose="020F0502020204030204"/>
              </a:rPr>
              <a:t>малих</a:t>
            </a:r>
            <a:r>
              <a:rPr lang="en-US" sz="2400" dirty="0">
                <a:cs typeface="Calibri" panose="020F0502020204030204"/>
              </a:rPr>
              <a:t> </a:t>
            </a:r>
            <a:r>
              <a:rPr lang="en-US" sz="2400" err="1">
                <a:cs typeface="Calibri" panose="020F0502020204030204"/>
              </a:rPr>
              <a:t>цветова</a:t>
            </a:r>
            <a:r>
              <a:rPr lang="en-US" sz="2400" dirty="0">
                <a:cs typeface="Calibri" panose="020F0502020204030204"/>
              </a:rPr>
              <a:t> </a:t>
            </a:r>
            <a:r>
              <a:rPr lang="en-US" sz="2400" err="1">
                <a:cs typeface="Calibri" panose="020F0502020204030204"/>
              </a:rPr>
              <a:t>који</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окужују</a:t>
            </a:r>
            <a:r>
              <a:rPr lang="en-US" sz="2400">
                <a:cs typeface="Calibri" panose="020F0502020204030204"/>
              </a:rPr>
              <a:t>. </a:t>
            </a:r>
            <a:r>
              <a:rPr lang="en-US" sz="2400" err="1">
                <a:cs typeface="Calibri" panose="020F0502020204030204"/>
              </a:rPr>
              <a:t>Пореклом</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из</a:t>
            </a:r>
            <a:r>
              <a:rPr lang="en-US" sz="2400" dirty="0">
                <a:cs typeface="Calibri" panose="020F0502020204030204"/>
              </a:rPr>
              <a:t> </a:t>
            </a:r>
            <a:r>
              <a:rPr lang="en-US" sz="2400" err="1">
                <a:cs typeface="Calibri" panose="020F0502020204030204"/>
              </a:rPr>
              <a:t>Азије</a:t>
            </a:r>
            <a:r>
              <a:rPr lang="en-US" sz="2400">
                <a:cs typeface="Calibri" panose="020F0502020204030204"/>
              </a:rPr>
              <a:t>, а у </a:t>
            </a:r>
            <a:r>
              <a:rPr lang="en-US" sz="2400" err="1">
                <a:cs typeface="Calibri" panose="020F0502020204030204"/>
              </a:rPr>
              <a:t>Европи</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ова</a:t>
            </a:r>
            <a:r>
              <a:rPr lang="en-US" sz="2400" dirty="0">
                <a:cs typeface="Calibri" panose="020F0502020204030204"/>
              </a:rPr>
              <a:t> </a:t>
            </a:r>
            <a:r>
              <a:rPr lang="en-US" sz="2400" err="1">
                <a:cs typeface="Calibri" panose="020F0502020204030204"/>
              </a:rPr>
              <a:t>луковичаста</a:t>
            </a:r>
            <a:r>
              <a:rPr lang="en-US" sz="2400" dirty="0">
                <a:cs typeface="Calibri" panose="020F0502020204030204"/>
              </a:rPr>
              <a:t> </a:t>
            </a:r>
            <a:r>
              <a:rPr lang="en-US" sz="2400" err="1">
                <a:cs typeface="Calibri" panose="020F0502020204030204"/>
              </a:rPr>
              <a:t>биљка</a:t>
            </a:r>
            <a:r>
              <a:rPr lang="en-US" sz="2400" dirty="0">
                <a:cs typeface="Calibri" panose="020F0502020204030204"/>
              </a:rPr>
              <a:t> </a:t>
            </a:r>
            <a:r>
              <a:rPr lang="en-US" sz="2400" err="1">
                <a:cs typeface="Calibri" panose="020F0502020204030204"/>
              </a:rPr>
              <a:t>још</a:t>
            </a:r>
            <a:r>
              <a:rPr lang="en-US" sz="2400" dirty="0">
                <a:cs typeface="Calibri" panose="020F0502020204030204"/>
              </a:rPr>
              <a:t> </a:t>
            </a:r>
            <a:r>
              <a:rPr lang="en-US" sz="2400" err="1">
                <a:cs typeface="Calibri" panose="020F0502020204030204"/>
              </a:rPr>
              <a:t>од</a:t>
            </a:r>
            <a:r>
              <a:rPr lang="en-US" sz="2400">
                <a:cs typeface="Calibri" panose="020F0502020204030204"/>
              </a:rPr>
              <a:t> 16. </a:t>
            </a:r>
            <a:r>
              <a:rPr lang="en-US" sz="2400" err="1">
                <a:cs typeface="Calibri" panose="020F0502020204030204"/>
              </a:rPr>
              <a:t>века</a:t>
            </a:r>
            <a:r>
              <a:rPr lang="en-US" sz="2400" dirty="0">
                <a:cs typeface="Calibri" panose="020F0502020204030204"/>
              </a:rPr>
              <a:t> </a:t>
            </a:r>
            <a:r>
              <a:rPr lang="en-US" sz="2400" err="1">
                <a:cs typeface="Calibri" panose="020F0502020204030204"/>
              </a:rPr>
              <a:t>веома</a:t>
            </a:r>
            <a:r>
              <a:rPr lang="en-US" sz="2400" dirty="0">
                <a:cs typeface="Calibri" panose="020F0502020204030204"/>
              </a:rPr>
              <a:t> </a:t>
            </a:r>
            <a:r>
              <a:rPr lang="en-US" sz="2400" err="1">
                <a:cs typeface="Calibri" panose="020F0502020204030204"/>
              </a:rPr>
              <a:t>позната</a:t>
            </a:r>
            <a:r>
              <a:rPr lang="en-US" sz="2400">
                <a:cs typeface="Calibri" panose="020F0502020204030204"/>
              </a:rPr>
              <a:t> и распрострањена.</a:t>
            </a:r>
            <a:endParaRPr lang="en-US" sz="2400">
              <a:cs typeface="Calibri" panose="020F0502020204030204"/>
            </a:endParaRPr>
          </a:p>
          <a:p>
            <a:r>
              <a:rPr lang="en-US" sz="2400">
                <a:cs typeface="Calibri" panose="020F0502020204030204"/>
              </a:rPr>
              <a:t>Станиште: Двориште</a:t>
            </a:r>
            <a:endParaRPr lang="en-US" sz="2400">
              <a:cs typeface="Calibri" panose="020F0502020204030204"/>
            </a:endParaRPr>
          </a:p>
          <a:p>
            <a:r>
              <a:rPr lang="en-US" sz="2400">
                <a:cs typeface="Calibri" panose="020F0502020204030204"/>
              </a:rPr>
              <a:t>Локација: Катун</a:t>
            </a:r>
            <a:endParaRPr lang="en-US" sz="2400" dirty="0">
              <a:cs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882" y="-434196"/>
            <a:ext cx="11811029" cy="1600200"/>
          </a:xfrm>
        </p:spPr>
        <p:txBody>
          <a:bodyPr/>
          <a:lstStyle/>
          <a:p>
            <a:pPr algn="l"/>
            <a:r>
              <a:rPr lang="sr-Cyrl-RS" altLang="en-US" sz="6000">
                <a:cs typeface="Calibri Light" panose="020F0302020204030204"/>
              </a:rPr>
              <a:t>      </a:t>
            </a:r>
            <a:r>
              <a:rPr lang="en-US" sz="6000">
                <a:cs typeface="Calibri Light" panose="020F0302020204030204"/>
              </a:rPr>
              <a:t>Каранфил</a:t>
            </a:r>
            <a:endParaRPr lang="en-US"/>
          </a:p>
        </p:txBody>
      </p:sp>
      <p:sp>
        <p:nvSpPr>
          <p:cNvPr id="4" name="Text Placeholder 3"/>
          <p:cNvSpPr>
            <a:spLocks noGrp="1"/>
          </p:cNvSpPr>
          <p:nvPr>
            <p:ph type="body" sz="half" idx="2"/>
          </p:nvPr>
        </p:nvSpPr>
        <p:spPr>
          <a:xfrm>
            <a:off x="6964543" y="1467929"/>
            <a:ext cx="4492953" cy="4875512"/>
          </a:xfrm>
        </p:spPr>
        <p:txBody>
          <a:bodyPr vert="horz" lIns="91440" tIns="45720" rIns="91440" bIns="45720" rtlCol="0" anchor="t">
            <a:normAutofit fontScale="92500" lnSpcReduction="20000"/>
          </a:bodyPr>
          <a:lstStyle/>
          <a:p>
            <a:r>
              <a:rPr lang="en-US" sz="2400" dirty="0">
                <a:cs typeface="Calibri" panose="020F0502020204030204"/>
              </a:rPr>
              <a:t>Kаранфил је род зељастих биљака цветница који припада породици каранфила. Врсте овог рода углавном насељавају Европу и Азију, док се неколико може наћи у Африци, а једна врста и у Северној Америци. Каранфил у свету познат и као Dianthus, историјски богат и разноврстан избор цвећа. Каранфил у преводу носи значење цвет љубави или цвет богова. Карафил је један од најстаријих узгајаних цветова. Кранфил носи симболику љубави, фасцинације и </a:t>
            </a:r>
            <a:r>
              <a:rPr lang="en-US" sz="2400">
                <a:cs typeface="Calibri" panose="020F0502020204030204"/>
              </a:rPr>
              <a:t>различитости.</a:t>
            </a:r>
            <a:endParaRPr lang="en-US" sz="2400">
              <a:cs typeface="Calibri" panose="020F0502020204030204"/>
            </a:endParaRPr>
          </a:p>
          <a:p>
            <a:r>
              <a:rPr lang="en-US" sz="2400">
                <a:cs typeface="Calibri" panose="020F0502020204030204"/>
              </a:rPr>
              <a:t>Станиште: Двориште</a:t>
            </a:r>
            <a:endParaRPr lang="en-US" sz="2400">
              <a:cs typeface="Calibri" panose="020F0502020204030204"/>
            </a:endParaRPr>
          </a:p>
          <a:p>
            <a:r>
              <a:rPr lang="en-US" sz="2400">
                <a:cs typeface="Calibri" panose="020F0502020204030204"/>
              </a:rPr>
              <a:t>Локација: Добрујевац</a:t>
            </a:r>
            <a:endParaRPr lang="en-US" sz="2400" dirty="0">
              <a:cs typeface="Calibri" panose="020F0502020204030204"/>
            </a:endParaRPr>
          </a:p>
        </p:txBody>
      </p:sp>
      <p:pic>
        <p:nvPicPr>
          <p:cNvPr id="7" name="Picture 7"/>
          <p:cNvPicPr>
            <a:picLocks noGrp="1" noChangeAspect="1"/>
          </p:cNvPicPr>
          <p:nvPr>
            <p:ph type="pic" idx="1"/>
          </p:nvPr>
        </p:nvPicPr>
        <p:blipFill rotWithShape="1">
          <a:blip r:embed="rId1"/>
          <a:srcRect t="17231" b="17231"/>
          <a:stretch>
            <a:fillRect/>
          </a:stretch>
        </p:blipFill>
        <p:spPr>
          <a:xfrm>
            <a:off x="252293" y="1462088"/>
            <a:ext cx="6172200" cy="48736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071" y="-678611"/>
            <a:ext cx="10056991" cy="1772728"/>
          </a:xfrm>
        </p:spPr>
        <p:txBody>
          <a:bodyPr>
            <a:normAutofit/>
          </a:bodyPr>
          <a:lstStyle/>
          <a:p>
            <a:pPr algn="ctr"/>
            <a:r>
              <a:rPr lang="en-US" sz="6000" dirty="0">
                <a:cs typeface="Calibri Light" panose="020F0302020204030204"/>
              </a:rPr>
              <a:t>Нарцис</a:t>
            </a:r>
            <a:endParaRPr lang="en-US" sz="6000" dirty="0">
              <a:cs typeface="Calibri Light" panose="020F0302020204030204"/>
            </a:endParaRPr>
          </a:p>
        </p:txBody>
      </p:sp>
      <p:pic>
        <p:nvPicPr>
          <p:cNvPr id="5" name="Picture 5"/>
          <p:cNvPicPr>
            <a:picLocks noGrp="1" noChangeAspect="1"/>
          </p:cNvPicPr>
          <p:nvPr>
            <p:ph type="pic" idx="1"/>
          </p:nvPr>
        </p:nvPicPr>
        <p:blipFill rotWithShape="1">
          <a:blip r:embed="rId1"/>
          <a:srcRect t="20390" b="20390"/>
          <a:stretch>
            <a:fillRect/>
          </a:stretch>
        </p:blipFill>
        <p:spPr>
          <a:xfrm>
            <a:off x="496888" y="1390650"/>
            <a:ext cx="6172200" cy="4873625"/>
          </a:xfrm>
        </p:spPr>
      </p:pic>
      <p:sp>
        <p:nvSpPr>
          <p:cNvPr id="4" name="Text Placeholder 3"/>
          <p:cNvSpPr>
            <a:spLocks noGrp="1"/>
          </p:cNvSpPr>
          <p:nvPr>
            <p:ph type="body" sz="half" idx="2"/>
          </p:nvPr>
        </p:nvSpPr>
        <p:spPr>
          <a:xfrm>
            <a:off x="7093939" y="1396041"/>
            <a:ext cx="4536086" cy="4875512"/>
          </a:xfrm>
        </p:spPr>
        <p:txBody>
          <a:bodyPr vert="horz" lIns="91440" tIns="45720" rIns="91440" bIns="45720" rtlCol="0" anchor="t">
            <a:normAutofit fontScale="92500" lnSpcReduction="20000"/>
          </a:bodyPr>
          <a:lstStyle/>
          <a:p>
            <a:r>
              <a:rPr lang="en-US" sz="2400" dirty="0">
                <a:cs typeface="Calibri" panose="020F0502020204030204"/>
              </a:rPr>
              <a:t>Нарцис је врста вишегодишнјих биљака из истоименог рода. Постоје више врста нарциса, међу којима је и бели нарцис или суноврат. Порекло ове врсте су из Европе, Северне Америке и Азије. Нарцис је весник пролећа. То је зељаста биљка која расте на нашим ливадама. Због лепоте цвета, честа је у баштама као украсна биљка. Геофита је, цвета од априла до јуна. Цвет нарциса има природно, уметничко и митолошко значење. Својом бојом и суптилним изгледом осветљава и визуелно чини простор </a:t>
            </a:r>
            <a:r>
              <a:rPr lang="en-US" sz="2400">
                <a:cs typeface="Calibri" panose="020F0502020204030204"/>
              </a:rPr>
              <a:t>ентеријера и екстеријера дома упечатљивим. </a:t>
            </a:r>
            <a:endParaRPr lang="en-US" sz="2400">
              <a:cs typeface="Calibri" panose="020F0502020204030204"/>
            </a:endParaRPr>
          </a:p>
          <a:p>
            <a:r>
              <a:rPr lang="en-US" sz="2400">
                <a:cs typeface="Calibri" panose="020F0502020204030204"/>
              </a:rPr>
              <a:t>Станиште: Двориште</a:t>
            </a:r>
            <a:endParaRPr lang="en-US" sz="2400">
              <a:cs typeface="Calibri" panose="020F0502020204030204"/>
            </a:endParaRPr>
          </a:p>
          <a:p>
            <a:r>
              <a:rPr lang="en-US" sz="2400">
                <a:cs typeface="Calibri" panose="020F0502020204030204"/>
              </a:rPr>
              <a:t>Локација: Липовац</a:t>
            </a:r>
            <a:endParaRPr lang="en-US" sz="2400" dirty="0">
              <a:cs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751" y="-391064"/>
            <a:ext cx="10445180" cy="1600200"/>
          </a:xfrm>
        </p:spPr>
        <p:txBody>
          <a:bodyPr/>
          <a:lstStyle/>
          <a:p>
            <a:pPr algn="ctr"/>
            <a:r>
              <a:rPr lang="en-US" sz="6000" dirty="0" err="1">
                <a:cs typeface="Calibri Light" panose="020F0302020204030204"/>
              </a:rPr>
              <a:t>Jaбука</a:t>
            </a:r>
            <a:endParaRPr lang="en-US" sz="2400" dirty="0">
              <a:cs typeface="Calibri Light" panose="020F0302020204030204"/>
            </a:endParaRPr>
          </a:p>
        </p:txBody>
      </p:sp>
      <p:sp>
        <p:nvSpPr>
          <p:cNvPr id="4" name="Text Placeholder 3"/>
          <p:cNvSpPr>
            <a:spLocks noGrp="1"/>
          </p:cNvSpPr>
          <p:nvPr>
            <p:ph type="body" sz="half" idx="2"/>
          </p:nvPr>
        </p:nvSpPr>
        <p:spPr>
          <a:xfrm>
            <a:off x="7065184" y="1597324"/>
            <a:ext cx="4421067" cy="4875512"/>
          </a:xfrm>
        </p:spPr>
        <p:txBody>
          <a:bodyPr vert="horz" lIns="91440" tIns="45720" rIns="91440" bIns="45720" rtlCol="0" anchor="t">
            <a:normAutofit/>
          </a:bodyPr>
          <a:lstStyle/>
          <a:p>
            <a:r>
              <a:rPr lang="en-US" sz="2400" err="1">
                <a:cs typeface="Calibri" panose="020F0502020204030204"/>
              </a:rPr>
              <a:t>Јабука</a:t>
            </a:r>
            <a:r>
              <a:rPr lang="en-US" sz="2400" dirty="0">
                <a:cs typeface="Calibri" panose="020F0502020204030204"/>
              </a:rPr>
              <a:t> </a:t>
            </a:r>
            <a:r>
              <a:rPr lang="en-US" sz="2400" err="1">
                <a:cs typeface="Calibri" panose="020F0502020204030204"/>
              </a:rPr>
              <a:t>врста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дрвенасте</a:t>
            </a:r>
            <a:r>
              <a:rPr lang="en-US" sz="2400" dirty="0">
                <a:cs typeface="Calibri" panose="020F0502020204030204"/>
              </a:rPr>
              <a:t> </a:t>
            </a:r>
            <a:r>
              <a:rPr lang="en-US" sz="2400" err="1">
                <a:cs typeface="Calibri" panose="020F0502020204030204"/>
              </a:rPr>
              <a:t>биљке</a:t>
            </a:r>
            <a:r>
              <a:rPr lang="en-US" sz="2400" dirty="0">
                <a:cs typeface="Calibri" panose="020F0502020204030204"/>
              </a:rPr>
              <a:t> </a:t>
            </a:r>
            <a:r>
              <a:rPr lang="en-US" sz="2400" err="1">
                <a:cs typeface="Calibri" panose="020F0502020204030204"/>
              </a:rPr>
              <a:t>из</a:t>
            </a:r>
            <a:r>
              <a:rPr lang="en-US" sz="2400" dirty="0">
                <a:cs typeface="Calibri" panose="020F0502020204030204"/>
              </a:rPr>
              <a:t> </a:t>
            </a:r>
            <a:r>
              <a:rPr lang="en-US" sz="2400" err="1">
                <a:cs typeface="Calibri" panose="020F0502020204030204"/>
              </a:rPr>
              <a:t>породице</a:t>
            </a:r>
            <a:r>
              <a:rPr lang="en-US" sz="2400" dirty="0">
                <a:cs typeface="Calibri" panose="020F0502020204030204"/>
              </a:rPr>
              <a:t> Rosaceae, </a:t>
            </a:r>
            <a:r>
              <a:rPr lang="en-US" sz="2400" err="1">
                <a:cs typeface="Calibri" panose="020F0502020204030204"/>
              </a:rPr>
              <a:t>као</a:t>
            </a:r>
            <a:r>
              <a:rPr lang="en-US" sz="2400" dirty="0">
                <a:cs typeface="Calibri" panose="020F0502020204030204"/>
              </a:rPr>
              <a:t> и </a:t>
            </a:r>
            <a:r>
              <a:rPr lang="en-US" sz="2400" err="1">
                <a:cs typeface="Calibri" panose="020F0502020204030204"/>
              </a:rPr>
              <a:t>име</a:t>
            </a:r>
            <a:r>
              <a:rPr lang="en-US" sz="2400" dirty="0">
                <a:cs typeface="Calibri" panose="020F0502020204030204"/>
              </a:rPr>
              <a:t> </a:t>
            </a:r>
            <a:r>
              <a:rPr lang="en-US" sz="2400" err="1">
                <a:cs typeface="Calibri" panose="020F0502020204030204"/>
              </a:rPr>
              <a:t>њеног</a:t>
            </a:r>
            <a:r>
              <a:rPr lang="en-US" sz="2400" dirty="0">
                <a:cs typeface="Calibri" panose="020F0502020204030204"/>
              </a:rPr>
              <a:t> </a:t>
            </a:r>
            <a:r>
              <a:rPr lang="en-US" sz="2400" err="1">
                <a:cs typeface="Calibri" panose="020F0502020204030204"/>
              </a:rPr>
              <a:t>плода</a:t>
            </a:r>
            <a:r>
              <a:rPr lang="en-US" sz="2400" dirty="0">
                <a:cs typeface="Calibri" panose="020F0502020204030204"/>
              </a:rPr>
              <a:t>. </a:t>
            </a:r>
            <a:r>
              <a:rPr lang="en-US" sz="2400" err="1">
                <a:cs typeface="Calibri" panose="020F0502020204030204"/>
              </a:rPr>
              <a:t>Постоји</a:t>
            </a:r>
            <a:r>
              <a:rPr lang="en-US" sz="2400" dirty="0">
                <a:cs typeface="Calibri" panose="020F0502020204030204"/>
              </a:rPr>
              <a:t> </a:t>
            </a:r>
            <a:r>
              <a:rPr lang="en-US" sz="2400" err="1">
                <a:cs typeface="Calibri" panose="020F0502020204030204"/>
              </a:rPr>
              <a:t>преко</a:t>
            </a:r>
            <a:r>
              <a:rPr lang="en-US" sz="2400" dirty="0">
                <a:cs typeface="Calibri" panose="020F0502020204030204"/>
              </a:rPr>
              <a:t> 7.500 </a:t>
            </a:r>
            <a:r>
              <a:rPr lang="en-US" sz="2400" err="1">
                <a:cs typeface="Calibri" panose="020F0502020204030204"/>
              </a:rPr>
              <a:t>култивара</a:t>
            </a:r>
            <a:r>
              <a:rPr lang="en-US" sz="2400" dirty="0">
                <a:cs typeface="Calibri" panose="020F0502020204030204"/>
              </a:rPr>
              <a:t> </a:t>
            </a:r>
            <a:r>
              <a:rPr lang="en-US" sz="2400" err="1">
                <a:cs typeface="Calibri" panose="020F0502020204030204"/>
              </a:rPr>
              <a:t>домаће</a:t>
            </a:r>
            <a:r>
              <a:rPr lang="en-US" sz="2400" dirty="0">
                <a:cs typeface="Calibri" panose="020F0502020204030204"/>
              </a:rPr>
              <a:t> </a:t>
            </a:r>
            <a:r>
              <a:rPr lang="en-US" sz="2400" err="1">
                <a:cs typeface="Calibri" panose="020F0502020204030204"/>
              </a:rPr>
              <a:t>јабуке</a:t>
            </a:r>
            <a:r>
              <a:rPr lang="en-US" sz="2400" dirty="0">
                <a:cs typeface="Calibri" panose="020F0502020204030204"/>
              </a:rPr>
              <a:t>. </a:t>
            </a:r>
            <a:r>
              <a:rPr lang="en-US" sz="2400" err="1">
                <a:cs typeface="Calibri" panose="020F0502020204030204"/>
              </a:rPr>
              <a:t>Домаћа</a:t>
            </a:r>
            <a:r>
              <a:rPr lang="en-US" sz="2400" dirty="0">
                <a:cs typeface="Calibri" panose="020F0502020204030204"/>
              </a:rPr>
              <a:t> </a:t>
            </a:r>
            <a:r>
              <a:rPr lang="en-US" sz="2400" err="1">
                <a:cs typeface="Calibri" panose="020F0502020204030204"/>
              </a:rPr>
              <a:t>јабука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листопадно</a:t>
            </a:r>
            <a:r>
              <a:rPr lang="en-US" sz="2400" dirty="0">
                <a:cs typeface="Calibri" panose="020F0502020204030204"/>
              </a:rPr>
              <a:t> </a:t>
            </a:r>
            <a:r>
              <a:rPr lang="en-US" sz="2400" err="1">
                <a:cs typeface="Calibri" panose="020F0502020204030204"/>
              </a:rPr>
              <a:t>дрво</a:t>
            </a:r>
            <a:r>
              <a:rPr lang="en-US" sz="2400" dirty="0">
                <a:cs typeface="Calibri" panose="020F0502020204030204"/>
              </a:rPr>
              <a:t> </a:t>
            </a:r>
            <a:r>
              <a:rPr lang="en-US" sz="2400" err="1">
                <a:cs typeface="Calibri" panose="020F0502020204030204"/>
              </a:rPr>
              <a:t>висине</a:t>
            </a:r>
            <a:r>
              <a:rPr lang="en-US" sz="2400" dirty="0">
                <a:cs typeface="Calibri" panose="020F0502020204030204"/>
              </a:rPr>
              <a:t> </a:t>
            </a:r>
            <a:r>
              <a:rPr lang="en-US" sz="2400" err="1">
                <a:cs typeface="Calibri" panose="020F0502020204030204"/>
              </a:rPr>
              <a:t>од</a:t>
            </a:r>
            <a:r>
              <a:rPr lang="en-US" sz="2400" dirty="0">
                <a:cs typeface="Calibri" panose="020F0502020204030204"/>
              </a:rPr>
              <a:t> 12m, </a:t>
            </a:r>
            <a:r>
              <a:rPr lang="en-US" sz="2400" err="1">
                <a:cs typeface="Calibri" panose="020F0502020204030204"/>
              </a:rPr>
              <a:t>са</a:t>
            </a:r>
            <a:r>
              <a:rPr lang="en-US" sz="2400" dirty="0">
                <a:cs typeface="Calibri" panose="020F0502020204030204"/>
              </a:rPr>
              <a:t> </a:t>
            </a:r>
            <a:r>
              <a:rPr lang="en-US" sz="2400" err="1">
                <a:cs typeface="Calibri" panose="020F0502020204030204"/>
              </a:rPr>
              <a:t>густом</a:t>
            </a:r>
            <a:r>
              <a:rPr lang="en-US" sz="2400" dirty="0">
                <a:cs typeface="Calibri" panose="020F0502020204030204"/>
              </a:rPr>
              <a:t> </a:t>
            </a:r>
            <a:r>
              <a:rPr lang="en-US" sz="2400" err="1">
                <a:cs typeface="Calibri" panose="020F0502020204030204"/>
              </a:rPr>
              <a:t>крошњом</a:t>
            </a:r>
            <a:r>
              <a:rPr lang="en-US" sz="2400" dirty="0">
                <a:cs typeface="Calibri" panose="020F0502020204030204"/>
              </a:rPr>
              <a:t>. </a:t>
            </a:r>
            <a:r>
              <a:rPr lang="en-US" sz="2400" err="1">
                <a:cs typeface="Calibri" panose="020F0502020204030204"/>
              </a:rPr>
              <a:t>Листови</a:t>
            </a:r>
            <a:r>
              <a:rPr lang="en-US" sz="2400" dirty="0">
                <a:cs typeface="Calibri" panose="020F0502020204030204"/>
              </a:rPr>
              <a:t> </a:t>
            </a:r>
            <a:r>
              <a:rPr lang="en-US" sz="2400" err="1">
                <a:cs typeface="Calibri" panose="020F0502020204030204"/>
              </a:rPr>
              <a:t>су</a:t>
            </a:r>
            <a:r>
              <a:rPr lang="en-US" sz="2400" dirty="0">
                <a:cs typeface="Calibri" panose="020F0502020204030204"/>
              </a:rPr>
              <a:t> </a:t>
            </a:r>
            <a:r>
              <a:rPr lang="en-US" sz="2400" err="1">
                <a:cs typeface="Calibri" panose="020F0502020204030204"/>
              </a:rPr>
              <a:t>наспрамно</a:t>
            </a:r>
            <a:r>
              <a:rPr lang="en-US" sz="2400" dirty="0">
                <a:cs typeface="Calibri" panose="020F0502020204030204"/>
              </a:rPr>
              <a:t> </a:t>
            </a:r>
            <a:r>
              <a:rPr lang="en-US" sz="2400" err="1">
                <a:cs typeface="Calibri" panose="020F0502020204030204"/>
              </a:rPr>
              <a:t>распоређени</a:t>
            </a:r>
            <a:r>
              <a:rPr lang="en-US" sz="2400" dirty="0">
                <a:cs typeface="Calibri" panose="020F0502020204030204"/>
              </a:rPr>
              <a:t>, </a:t>
            </a:r>
            <a:r>
              <a:rPr lang="en-US" sz="2400" err="1">
                <a:cs typeface="Calibri" panose="020F0502020204030204"/>
              </a:rPr>
              <a:t>овални</a:t>
            </a:r>
            <a:r>
              <a:rPr lang="en-US" sz="2400" dirty="0">
                <a:cs typeface="Calibri" panose="020F0502020204030204"/>
              </a:rPr>
              <a:t> </a:t>
            </a:r>
            <a:r>
              <a:rPr lang="en-US" sz="2400" err="1">
                <a:cs typeface="Calibri" panose="020F0502020204030204"/>
              </a:rPr>
              <a:t>са</a:t>
            </a:r>
            <a:r>
              <a:rPr lang="en-US" sz="2400" dirty="0">
                <a:cs typeface="Calibri" panose="020F0502020204030204"/>
              </a:rPr>
              <a:t> </a:t>
            </a:r>
            <a:r>
              <a:rPr lang="en-US" sz="2400" err="1">
                <a:cs typeface="Calibri" panose="020F0502020204030204"/>
              </a:rPr>
              <a:t>израженим</a:t>
            </a:r>
            <a:r>
              <a:rPr lang="en-US" sz="2400" dirty="0">
                <a:cs typeface="Calibri" panose="020F0502020204030204"/>
              </a:rPr>
              <a:t> </a:t>
            </a:r>
            <a:r>
              <a:rPr lang="en-US" sz="2400" err="1">
                <a:cs typeface="Calibri" panose="020F0502020204030204"/>
              </a:rPr>
              <a:t>врхом</a:t>
            </a:r>
            <a:r>
              <a:rPr lang="en-US" sz="2400" dirty="0">
                <a:cs typeface="Calibri" panose="020F0502020204030204"/>
              </a:rPr>
              <a:t> и </a:t>
            </a:r>
            <a:r>
              <a:rPr lang="en-US" sz="2400" err="1">
                <a:cs typeface="Calibri" panose="020F0502020204030204"/>
              </a:rPr>
              <a:t>назубљеном</a:t>
            </a:r>
            <a:r>
              <a:rPr lang="en-US" sz="2400" dirty="0">
                <a:cs typeface="Calibri" panose="020F0502020204030204"/>
              </a:rPr>
              <a:t> </a:t>
            </a:r>
            <a:r>
              <a:rPr lang="en-US" sz="2400" err="1">
                <a:cs typeface="Calibri" panose="020F0502020204030204"/>
              </a:rPr>
              <a:t>ивицом</a:t>
            </a:r>
            <a:r>
              <a:rPr lang="en-US" sz="2400" dirty="0">
                <a:cs typeface="Calibri" panose="020F0502020204030204"/>
              </a:rPr>
              <a:t>.</a:t>
            </a:r>
            <a:endParaRPr lang="en-US" sz="2400" dirty="0">
              <a:cs typeface="Calibri" panose="020F0502020204030204"/>
            </a:endParaRPr>
          </a:p>
          <a:p>
            <a:r>
              <a:rPr lang="en-US" sz="2400">
                <a:cs typeface="Calibri" panose="020F0502020204030204"/>
              </a:rPr>
              <a:t>Станиште: Двориште</a:t>
            </a:r>
            <a:endParaRPr lang="en-US" sz="2400" dirty="0">
              <a:cs typeface="Calibri" panose="020F0502020204030204"/>
            </a:endParaRPr>
          </a:p>
          <a:p>
            <a:r>
              <a:rPr lang="en-US" sz="2400">
                <a:cs typeface="Calibri" panose="020F0502020204030204"/>
              </a:rPr>
              <a:t>Локација: Добрујевац</a:t>
            </a:r>
            <a:endParaRPr lang="en-US" sz="2400" dirty="0">
              <a:cs typeface="Calibri" panose="020F0502020204030204"/>
            </a:endParaRPr>
          </a:p>
        </p:txBody>
      </p:sp>
      <p:pic>
        <p:nvPicPr>
          <p:cNvPr id="8" name="Picture 8"/>
          <p:cNvPicPr>
            <a:picLocks noGrp="1" noChangeAspect="1"/>
          </p:cNvPicPr>
          <p:nvPr>
            <p:ph type="pic" idx="1"/>
          </p:nvPr>
        </p:nvPicPr>
        <p:blipFill rotWithShape="1">
          <a:blip r:embed="rId1"/>
          <a:srcRect t="27792" b="27792"/>
          <a:stretch>
            <a:fillRect/>
          </a:stretch>
        </p:blipFill>
        <p:spPr>
          <a:xfrm>
            <a:off x="495599" y="1590675"/>
            <a:ext cx="6172200" cy="48736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73" y="-534838"/>
            <a:ext cx="11235934" cy="1600200"/>
          </a:xfrm>
        </p:spPr>
        <p:txBody>
          <a:bodyPr/>
          <a:lstStyle/>
          <a:p>
            <a:pPr algn="ctr"/>
            <a:r>
              <a:rPr lang="en-US" sz="6000" err="1">
                <a:cs typeface="Calibri Light" panose="020F0302020204030204"/>
              </a:rPr>
              <a:t>Мртва</a:t>
            </a:r>
            <a:r>
              <a:rPr lang="en-US" sz="6000">
                <a:cs typeface="Calibri Light" panose="020F0302020204030204"/>
              </a:rPr>
              <a:t> коприва</a:t>
            </a:r>
            <a:endParaRPr lang="en-US" dirty="0"/>
          </a:p>
        </p:txBody>
      </p:sp>
      <p:pic>
        <p:nvPicPr>
          <p:cNvPr id="5" name="Picture 5"/>
          <p:cNvPicPr>
            <a:picLocks noGrp="1" noChangeAspect="1"/>
          </p:cNvPicPr>
          <p:nvPr>
            <p:ph type="pic" idx="1"/>
          </p:nvPr>
        </p:nvPicPr>
        <p:blipFill rotWithShape="1">
          <a:blip r:embed="rId1"/>
          <a:srcRect t="20390" b="20390"/>
          <a:stretch>
            <a:fillRect/>
          </a:stretch>
        </p:blipFill>
        <p:spPr>
          <a:xfrm>
            <a:off x="409905" y="1490633"/>
            <a:ext cx="6172200" cy="4873625"/>
          </a:xfrm>
        </p:spPr>
      </p:pic>
      <p:sp>
        <p:nvSpPr>
          <p:cNvPr id="4" name="Text Placeholder 3"/>
          <p:cNvSpPr>
            <a:spLocks noGrp="1"/>
          </p:cNvSpPr>
          <p:nvPr>
            <p:ph type="body" sz="half" idx="2"/>
          </p:nvPr>
        </p:nvSpPr>
        <p:spPr>
          <a:xfrm>
            <a:off x="6863902" y="1496684"/>
            <a:ext cx="4536086" cy="4818002"/>
          </a:xfrm>
        </p:spPr>
        <p:txBody>
          <a:bodyPr vert="horz" lIns="91440" tIns="45720" rIns="91440" bIns="45720" rtlCol="0" anchor="t">
            <a:normAutofit fontScale="92500" lnSpcReduction="10000"/>
          </a:bodyPr>
          <a:lstStyle/>
          <a:p>
            <a:r>
              <a:rPr lang="en-US" sz="2400" dirty="0">
                <a:cs typeface="Calibri" panose="020F0502020204030204"/>
              </a:rPr>
              <a:t>Мртва коприва је род зељаасих биљака из породице уснатица или мртвих коприва. Биљке овог рода расту по шумама, у жбуњу и запуштеним травњацима. Њени листови и други сочни делови се користе у исхрани за припрему салата, супа и других јела. Корен биљке је богат витамином Ц и користи се за исхрани и припреми лековитих </a:t>
            </a:r>
            <a:r>
              <a:rPr lang="en-US" sz="2400">
                <a:cs typeface="Calibri" panose="020F0502020204030204"/>
              </a:rPr>
              <a:t>напитака. Укус и мирис су сличним онима код обичне коприве. </a:t>
            </a:r>
            <a:endParaRPr lang="en-US" sz="2400">
              <a:cs typeface="Calibri" panose="020F0502020204030204"/>
            </a:endParaRPr>
          </a:p>
          <a:p>
            <a:r>
              <a:rPr lang="en-US" sz="2400">
                <a:cs typeface="Calibri" panose="020F0502020204030204"/>
              </a:rPr>
              <a:t>Станиште: Ливада</a:t>
            </a:r>
            <a:endParaRPr lang="en-US" sz="2400" dirty="0">
              <a:cs typeface="Calibri" panose="020F0502020204030204"/>
            </a:endParaRPr>
          </a:p>
          <a:p>
            <a:r>
              <a:rPr lang="en-US" sz="2400">
                <a:cs typeface="Calibri" panose="020F0502020204030204"/>
              </a:rPr>
              <a:t>Локација: Липовац</a:t>
            </a:r>
            <a:endParaRPr lang="en-US" sz="2400" dirty="0">
              <a:cs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81" y="-448573"/>
            <a:ext cx="9999481" cy="1600200"/>
          </a:xfrm>
        </p:spPr>
        <p:txBody>
          <a:bodyPr>
            <a:normAutofit/>
          </a:bodyPr>
          <a:lstStyle/>
          <a:p>
            <a:pPr algn="ctr"/>
            <a:r>
              <a:rPr lang="en-US" sz="6000" dirty="0">
                <a:cs typeface="Calibri Light" panose="020F0302020204030204"/>
              </a:rPr>
              <a:t>Честославица</a:t>
            </a:r>
            <a:endParaRPr lang="en-US" dirty="0"/>
          </a:p>
        </p:txBody>
      </p:sp>
      <p:sp>
        <p:nvSpPr>
          <p:cNvPr id="4" name="Text Placeholder 3"/>
          <p:cNvSpPr>
            <a:spLocks noGrp="1"/>
          </p:cNvSpPr>
          <p:nvPr>
            <p:ph type="body" sz="half" idx="2"/>
          </p:nvPr>
        </p:nvSpPr>
        <p:spPr>
          <a:xfrm>
            <a:off x="7036430" y="1467929"/>
            <a:ext cx="4334803" cy="4875513"/>
          </a:xfrm>
        </p:spPr>
        <p:txBody>
          <a:bodyPr vert="horz" lIns="91440" tIns="45720" rIns="91440" bIns="45720" rtlCol="0" anchor="t">
            <a:normAutofit fontScale="85000" lnSpcReduction="20000"/>
          </a:bodyPr>
          <a:lstStyle/>
          <a:p>
            <a:r>
              <a:rPr lang="en-US" sz="2400" dirty="0">
                <a:cs typeface="Calibri" panose="020F0502020204030204"/>
              </a:rPr>
              <a:t>Честославица или разгон, змијана честославица, лековита честославица, права вероника, шумска вероника, трава од ушљаме , вероница , је вишегодишња зељаста </a:t>
            </a:r>
            <a:r>
              <a:rPr lang="en-US" sz="2400">
                <a:cs typeface="Calibri" panose="020F0502020204030204"/>
              </a:rPr>
              <a:t>биљка из рода </a:t>
            </a:r>
            <a:r>
              <a:rPr lang="en-US" sz="2400" b="1">
                <a:ea typeface="+mn-lt"/>
                <a:cs typeface="+mn-lt"/>
              </a:rPr>
              <a:t>вероника</a:t>
            </a:r>
            <a:r>
              <a:rPr lang="en-US" sz="2400">
                <a:ea typeface="+mn-lt"/>
                <a:cs typeface="+mn-lt"/>
              </a:rPr>
              <a:t>, је вишегодишња зељаста биљка из рода </a:t>
            </a:r>
            <a:r>
              <a:rPr lang="en-US" sz="2400" i="1">
                <a:ea typeface="+mn-lt"/>
                <a:cs typeface="+mn-lt"/>
              </a:rPr>
              <a:t>Veronica</a:t>
            </a:r>
            <a:r>
              <a:rPr lang="en-US" sz="2400">
                <a:ea typeface="+mn-lt"/>
                <a:cs typeface="+mn-lt"/>
              </a:rPr>
              <a:t> у породици боквица (Plantaginaceae).</a:t>
            </a:r>
            <a:endParaRPr lang="en-US">
              <a:cs typeface="Calibri" panose="020F0502020204030204"/>
            </a:endParaRPr>
          </a:p>
          <a:p>
            <a:r>
              <a:rPr lang="en-US" sz="2400">
                <a:ea typeface="+mn-lt"/>
                <a:cs typeface="+mn-lt"/>
              </a:rPr>
              <a:t>Име рода настало је од </a:t>
            </a:r>
            <a:r>
              <a:rPr lang="en-US" sz="2400" i="1">
                <a:ea typeface="+mn-lt"/>
                <a:cs typeface="+mn-lt"/>
              </a:rPr>
              <a:t>вереникион</a:t>
            </a:r>
            <a:r>
              <a:rPr lang="en-US" sz="2400">
                <a:ea typeface="+mn-lt"/>
                <a:cs typeface="+mn-lt"/>
              </a:rPr>
              <a:t>, грчког назива за неку биљку, који је промењен под утицајем женског имена Вероника, латинизованог облика грчког имена Вереники („доноситељица победе”). Име врсте </a:t>
            </a:r>
            <a:r>
              <a:rPr lang="en-US" sz="2400" i="1">
                <a:ea typeface="+mn-lt"/>
                <a:cs typeface="+mn-lt"/>
              </a:rPr>
              <a:t>officinalis</a:t>
            </a:r>
            <a:r>
              <a:rPr lang="en-US" sz="2400">
                <a:ea typeface="+mn-lt"/>
                <a:cs typeface="+mn-lt"/>
              </a:rPr>
              <a:t> значи „лековит“, јер је ова биљка раније коришћена и у службеној медицини.</a:t>
            </a:r>
            <a:endParaRPr lang="en-US"/>
          </a:p>
          <a:p>
            <a:r>
              <a:rPr lang="en-US" sz="2400">
                <a:cs typeface="Calibri" panose="020F0502020204030204"/>
              </a:rPr>
              <a:t>Станиште: Ливада</a:t>
            </a:r>
            <a:endParaRPr lang="en-US" sz="2400" dirty="0">
              <a:cs typeface="Calibri" panose="020F0502020204030204"/>
            </a:endParaRPr>
          </a:p>
          <a:p>
            <a:r>
              <a:rPr lang="en-US" sz="2400">
                <a:cs typeface="Calibri" panose="020F0502020204030204"/>
              </a:rPr>
              <a:t>Локација: Липовац</a:t>
            </a:r>
            <a:endParaRPr lang="en-US" sz="2400" dirty="0">
              <a:cs typeface="Calibri" panose="020F0502020204030204"/>
            </a:endParaRPr>
          </a:p>
          <a:p>
            <a:endParaRPr lang="en-US" sz="2400" dirty="0">
              <a:cs typeface="Calibri" panose="020F0502020204030204"/>
            </a:endParaRPr>
          </a:p>
        </p:txBody>
      </p:sp>
      <p:pic>
        <p:nvPicPr>
          <p:cNvPr id="7" name="Picture 7" descr="A picture containing outdoor, green, plant, flower&#10;&#10;Description automatically generated"/>
          <p:cNvPicPr>
            <a:picLocks noGrp="1" noChangeAspect="1"/>
          </p:cNvPicPr>
          <p:nvPr>
            <p:ph type="pic" idx="1"/>
          </p:nvPr>
        </p:nvPicPr>
        <p:blipFill rotWithShape="1">
          <a:blip r:embed="rId1"/>
          <a:srcRect t="20390" b="20390"/>
          <a:stretch>
            <a:fillRect/>
          </a:stretch>
        </p:blipFill>
        <p:spPr>
          <a:xfrm>
            <a:off x="381150" y="1375614"/>
            <a:ext cx="6172200" cy="48736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53" y="-405442"/>
            <a:ext cx="12673670" cy="1585823"/>
          </a:xfrm>
        </p:spPr>
        <p:txBody>
          <a:bodyPr/>
          <a:lstStyle/>
          <a:p>
            <a:pPr algn="ctr"/>
            <a:br>
              <a:rPr lang="en-US" dirty="0">
                <a:cs typeface="Calibri Light" panose="020F0302020204030204"/>
              </a:rPr>
            </a:br>
            <a:r>
              <a:rPr lang="en-US" sz="5400" err="1">
                <a:cs typeface="Calibri Light" panose="020F0302020204030204"/>
              </a:rPr>
              <a:t>Дивљи</a:t>
            </a:r>
            <a:r>
              <a:rPr lang="en-US" sz="5400" dirty="0">
                <a:cs typeface="Calibri Light" panose="020F0302020204030204"/>
              </a:rPr>
              <a:t> </a:t>
            </a:r>
            <a:r>
              <a:rPr lang="en-US" sz="5400" err="1">
                <a:cs typeface="Calibri Light" panose="020F0302020204030204"/>
              </a:rPr>
              <a:t>кестен</a:t>
            </a:r>
            <a:endParaRPr lang="en-US" sz="5400">
              <a:cs typeface="Calibri Light" panose="020F0302020204030204"/>
            </a:endParaRPr>
          </a:p>
        </p:txBody>
      </p:sp>
      <p:sp>
        <p:nvSpPr>
          <p:cNvPr id="4" name="Text Placeholder 3"/>
          <p:cNvSpPr>
            <a:spLocks noGrp="1"/>
          </p:cNvSpPr>
          <p:nvPr>
            <p:ph type="body" sz="half" idx="2"/>
          </p:nvPr>
        </p:nvSpPr>
        <p:spPr>
          <a:xfrm>
            <a:off x="6820769" y="1166004"/>
            <a:ext cx="4852387" cy="5335587"/>
          </a:xfrm>
        </p:spPr>
        <p:txBody>
          <a:bodyPr vert="horz" lIns="91440" tIns="45720" rIns="91440" bIns="45720" rtlCol="0" anchor="t">
            <a:noAutofit/>
          </a:bodyPr>
          <a:lstStyle/>
          <a:p>
            <a:r>
              <a:rPr lang="en-US" sz="1800" err="1">
                <a:ea typeface="+mn-lt"/>
                <a:cs typeface="+mn-lt"/>
              </a:rPr>
              <a:t>Расте</a:t>
            </a:r>
            <a:r>
              <a:rPr lang="en-US" sz="1800" dirty="0">
                <a:ea typeface="+mn-lt"/>
                <a:cs typeface="+mn-lt"/>
              </a:rPr>
              <a:t> </a:t>
            </a:r>
            <a:r>
              <a:rPr lang="en-US" sz="1800" err="1">
                <a:ea typeface="+mn-lt"/>
                <a:cs typeface="+mn-lt"/>
              </a:rPr>
              <a:t>као</a:t>
            </a:r>
            <a:r>
              <a:rPr lang="en-US" sz="1800" dirty="0">
                <a:ea typeface="+mn-lt"/>
                <a:cs typeface="+mn-lt"/>
              </a:rPr>
              <a:t> </a:t>
            </a:r>
            <a:r>
              <a:rPr lang="en-US" sz="1800" err="1">
                <a:ea typeface="+mn-lt"/>
                <a:cs typeface="+mn-lt"/>
              </a:rPr>
              <a:t>дрво</a:t>
            </a:r>
            <a:r>
              <a:rPr lang="en-US" sz="1800" dirty="0">
                <a:ea typeface="+mn-lt"/>
                <a:cs typeface="+mn-lt"/>
              </a:rPr>
              <a:t> </a:t>
            </a:r>
            <a:r>
              <a:rPr lang="en-US" sz="1800" err="1">
                <a:ea typeface="+mn-lt"/>
                <a:cs typeface="+mn-lt"/>
              </a:rPr>
              <a:t>високо</a:t>
            </a:r>
            <a:r>
              <a:rPr lang="en-US" sz="1800" dirty="0">
                <a:ea typeface="+mn-lt"/>
                <a:cs typeface="+mn-lt"/>
              </a:rPr>
              <a:t> и </a:t>
            </a:r>
            <a:r>
              <a:rPr lang="en-US" sz="1800" err="1">
                <a:ea typeface="+mn-lt"/>
                <a:cs typeface="+mn-lt"/>
              </a:rPr>
              <a:t>до</a:t>
            </a:r>
            <a:r>
              <a:rPr lang="en-US" sz="1800" dirty="0">
                <a:ea typeface="+mn-lt"/>
                <a:cs typeface="+mn-lt"/>
              </a:rPr>
              <a:t> 30 m, и </a:t>
            </a:r>
            <a:r>
              <a:rPr lang="en-US" sz="1800" err="1">
                <a:ea typeface="+mn-lt"/>
                <a:cs typeface="+mn-lt"/>
              </a:rPr>
              <a:t>ширине</a:t>
            </a:r>
            <a:r>
              <a:rPr lang="en-US" sz="1800" dirty="0">
                <a:ea typeface="+mn-lt"/>
                <a:cs typeface="+mn-lt"/>
              </a:rPr>
              <a:t> 1 m, </a:t>
            </a:r>
            <a:r>
              <a:rPr lang="en-US" sz="1800" err="1">
                <a:ea typeface="+mn-lt"/>
                <a:cs typeface="+mn-lt"/>
              </a:rPr>
              <a:t>са</a:t>
            </a:r>
            <a:r>
              <a:rPr lang="en-US" sz="1800" dirty="0">
                <a:ea typeface="+mn-lt"/>
                <a:cs typeface="+mn-lt"/>
              </a:rPr>
              <a:t> </a:t>
            </a:r>
            <a:r>
              <a:rPr lang="en-US" sz="1800" err="1">
                <a:ea typeface="+mn-lt"/>
                <a:cs typeface="+mn-lt"/>
              </a:rPr>
              <a:t>густом</a:t>
            </a:r>
            <a:r>
              <a:rPr lang="en-US" sz="1800" dirty="0">
                <a:ea typeface="+mn-lt"/>
                <a:cs typeface="+mn-lt"/>
              </a:rPr>
              <a:t> </a:t>
            </a:r>
            <a:r>
              <a:rPr lang="en-US" sz="1800" err="1">
                <a:ea typeface="+mn-lt"/>
                <a:cs typeface="+mn-lt"/>
              </a:rPr>
              <a:t>лепо</a:t>
            </a:r>
            <a:r>
              <a:rPr lang="en-US" sz="1800" dirty="0">
                <a:ea typeface="+mn-lt"/>
                <a:cs typeface="+mn-lt"/>
              </a:rPr>
              <a:t> </a:t>
            </a:r>
            <a:r>
              <a:rPr lang="en-US" sz="1800" err="1">
                <a:ea typeface="+mn-lt"/>
                <a:cs typeface="+mn-lt"/>
              </a:rPr>
              <a:t>заобљеном</a:t>
            </a:r>
            <a:r>
              <a:rPr lang="en-US" sz="1800" dirty="0">
                <a:ea typeface="+mn-lt"/>
                <a:cs typeface="+mn-lt"/>
              </a:rPr>
              <a:t> </a:t>
            </a:r>
            <a:r>
              <a:rPr lang="en-US" sz="1800" err="1">
                <a:ea typeface="+mn-lt"/>
                <a:cs typeface="+mn-lt"/>
              </a:rPr>
              <a:t>круном</a:t>
            </a:r>
            <a:r>
              <a:rPr lang="en-US" sz="1800" dirty="0">
                <a:ea typeface="+mn-lt"/>
                <a:cs typeface="+mn-lt"/>
              </a:rPr>
              <a:t>. </a:t>
            </a:r>
            <a:r>
              <a:rPr lang="en-US" sz="1800" err="1">
                <a:ea typeface="+mn-lt"/>
                <a:cs typeface="+mn-lt"/>
              </a:rPr>
              <a:t>Крошња</a:t>
            </a:r>
            <a:r>
              <a:rPr lang="en-US" sz="1800" dirty="0">
                <a:ea typeface="+mn-lt"/>
                <a:cs typeface="+mn-lt"/>
              </a:rPr>
              <a:t> </a:t>
            </a:r>
            <a:r>
              <a:rPr lang="en-US" sz="1800" err="1">
                <a:ea typeface="+mn-lt"/>
                <a:cs typeface="+mn-lt"/>
              </a:rPr>
              <a:t>је</a:t>
            </a:r>
            <a:r>
              <a:rPr lang="en-US" sz="1800" dirty="0">
                <a:ea typeface="+mn-lt"/>
                <a:cs typeface="+mn-lt"/>
              </a:rPr>
              <a:t> </a:t>
            </a:r>
            <a:r>
              <a:rPr lang="en-US" sz="1800" err="1">
                <a:ea typeface="+mn-lt"/>
                <a:cs typeface="+mn-lt"/>
              </a:rPr>
              <a:t>широко</a:t>
            </a:r>
            <a:r>
              <a:rPr lang="en-US" sz="1800" dirty="0">
                <a:ea typeface="+mn-lt"/>
                <a:cs typeface="+mn-lt"/>
              </a:rPr>
              <a:t> </a:t>
            </a:r>
            <a:r>
              <a:rPr lang="en-US" sz="1800" err="1">
                <a:ea typeface="+mn-lt"/>
                <a:cs typeface="+mn-lt"/>
              </a:rPr>
              <a:t>разграната</a:t>
            </a:r>
            <a:r>
              <a:rPr lang="en-US" sz="1800" dirty="0">
                <a:ea typeface="+mn-lt"/>
                <a:cs typeface="+mn-lt"/>
              </a:rPr>
              <a:t> и </a:t>
            </a:r>
            <a:r>
              <a:rPr lang="en-US" sz="1800" err="1">
                <a:ea typeface="+mn-lt"/>
                <a:cs typeface="+mn-lt"/>
              </a:rPr>
              <a:t>густо</a:t>
            </a:r>
            <a:r>
              <a:rPr lang="en-US" sz="1800" dirty="0">
                <a:ea typeface="+mn-lt"/>
                <a:cs typeface="+mn-lt"/>
              </a:rPr>
              <a:t>, у </a:t>
            </a:r>
            <a:r>
              <a:rPr lang="en-US" sz="1800" err="1">
                <a:ea typeface="+mn-lt"/>
                <a:cs typeface="+mn-lt"/>
              </a:rPr>
              <a:t>солитерном</a:t>
            </a:r>
            <a:r>
              <a:rPr lang="en-US" sz="1800" dirty="0">
                <a:ea typeface="+mn-lt"/>
                <a:cs typeface="+mn-lt"/>
              </a:rPr>
              <a:t> </a:t>
            </a:r>
            <a:r>
              <a:rPr lang="en-US" sz="1800" err="1">
                <a:ea typeface="+mn-lt"/>
                <a:cs typeface="+mn-lt"/>
              </a:rPr>
              <a:t>расту</a:t>
            </a:r>
            <a:r>
              <a:rPr lang="en-US" sz="1800" dirty="0">
                <a:ea typeface="+mn-lt"/>
                <a:cs typeface="+mn-lt"/>
              </a:rPr>
              <a:t> </a:t>
            </a:r>
            <a:r>
              <a:rPr lang="en-US" sz="1800" err="1">
                <a:ea typeface="+mn-lt"/>
                <a:cs typeface="+mn-lt"/>
              </a:rPr>
              <a:t>округласта</a:t>
            </a:r>
            <a:r>
              <a:rPr lang="en-US" sz="1800" dirty="0">
                <a:ea typeface="+mn-lt"/>
                <a:cs typeface="+mn-lt"/>
              </a:rPr>
              <a:t>. </a:t>
            </a:r>
            <a:r>
              <a:rPr lang="en-US" sz="1800" err="1">
                <a:ea typeface="+mn-lt"/>
                <a:cs typeface="+mn-lt"/>
              </a:rPr>
              <a:t>Кора</a:t>
            </a:r>
            <a:r>
              <a:rPr lang="en-US" sz="1800" dirty="0">
                <a:ea typeface="+mn-lt"/>
                <a:cs typeface="+mn-lt"/>
              </a:rPr>
              <a:t> </a:t>
            </a:r>
            <a:r>
              <a:rPr lang="en-US" sz="1800" err="1">
                <a:ea typeface="+mn-lt"/>
                <a:cs typeface="+mn-lt"/>
              </a:rPr>
              <a:t>је</a:t>
            </a:r>
            <a:r>
              <a:rPr lang="en-US" sz="1800" dirty="0">
                <a:ea typeface="+mn-lt"/>
                <a:cs typeface="+mn-lt"/>
              </a:rPr>
              <a:t> </a:t>
            </a:r>
            <a:r>
              <a:rPr lang="en-US" sz="1800" err="1">
                <a:ea typeface="+mn-lt"/>
                <a:cs typeface="+mn-lt"/>
              </a:rPr>
              <a:t>код</a:t>
            </a:r>
            <a:r>
              <a:rPr lang="en-US" sz="1800" dirty="0">
                <a:ea typeface="+mn-lt"/>
                <a:cs typeface="+mn-lt"/>
              </a:rPr>
              <a:t> </a:t>
            </a:r>
            <a:r>
              <a:rPr lang="en-US" sz="1800" err="1">
                <a:ea typeface="+mn-lt"/>
                <a:cs typeface="+mn-lt"/>
              </a:rPr>
              <a:t>млађих</a:t>
            </a:r>
            <a:r>
              <a:rPr lang="en-US" sz="1800" dirty="0">
                <a:ea typeface="+mn-lt"/>
                <a:cs typeface="+mn-lt"/>
              </a:rPr>
              <a:t> </a:t>
            </a:r>
            <a:r>
              <a:rPr lang="en-US" sz="1800" err="1">
                <a:ea typeface="+mn-lt"/>
                <a:cs typeface="+mn-lt"/>
              </a:rPr>
              <a:t>биљака</a:t>
            </a:r>
            <a:r>
              <a:rPr lang="en-US" sz="1800" dirty="0">
                <a:ea typeface="+mn-lt"/>
                <a:cs typeface="+mn-lt"/>
              </a:rPr>
              <a:t> и </a:t>
            </a:r>
            <a:r>
              <a:rPr lang="en-US" sz="1800" err="1">
                <a:ea typeface="+mn-lt"/>
                <a:cs typeface="+mn-lt"/>
              </a:rPr>
              <a:t>младих</a:t>
            </a:r>
            <a:r>
              <a:rPr lang="en-US" sz="1800" dirty="0">
                <a:ea typeface="+mn-lt"/>
                <a:cs typeface="+mn-lt"/>
              </a:rPr>
              <a:t> </a:t>
            </a:r>
            <a:r>
              <a:rPr lang="en-US" sz="1800" err="1">
                <a:ea typeface="+mn-lt"/>
                <a:cs typeface="+mn-lt"/>
              </a:rPr>
              <a:t>изданака</a:t>
            </a:r>
            <a:r>
              <a:rPr lang="en-US" sz="1800" dirty="0">
                <a:ea typeface="+mn-lt"/>
                <a:cs typeface="+mn-lt"/>
              </a:rPr>
              <a:t> </a:t>
            </a:r>
            <a:r>
              <a:rPr lang="en-US" sz="1800" err="1">
                <a:ea typeface="+mn-lt"/>
                <a:cs typeface="+mn-lt"/>
              </a:rPr>
              <a:t>сивкастосмеђа</a:t>
            </a:r>
            <a:r>
              <a:rPr lang="en-US" sz="1800" dirty="0">
                <a:ea typeface="+mn-lt"/>
                <a:cs typeface="+mn-lt"/>
              </a:rPr>
              <a:t>, </a:t>
            </a:r>
            <a:r>
              <a:rPr lang="en-US" sz="1800" err="1">
                <a:ea typeface="+mn-lt"/>
                <a:cs typeface="+mn-lt"/>
              </a:rPr>
              <a:t>код</a:t>
            </a:r>
            <a:r>
              <a:rPr lang="en-US" sz="1800" dirty="0">
                <a:ea typeface="+mn-lt"/>
                <a:cs typeface="+mn-lt"/>
              </a:rPr>
              <a:t> </a:t>
            </a:r>
            <a:r>
              <a:rPr lang="en-US" sz="1800" err="1">
                <a:ea typeface="+mn-lt"/>
                <a:cs typeface="+mn-lt"/>
              </a:rPr>
              <a:t>старијих</a:t>
            </a:r>
            <a:r>
              <a:rPr lang="en-US" sz="1800" dirty="0">
                <a:ea typeface="+mn-lt"/>
                <a:cs typeface="+mn-lt"/>
              </a:rPr>
              <a:t> </a:t>
            </a:r>
            <a:r>
              <a:rPr lang="en-US" sz="1800" err="1">
                <a:ea typeface="+mn-lt"/>
                <a:cs typeface="+mn-lt"/>
              </a:rPr>
              <a:t>црносива</a:t>
            </a:r>
            <a:r>
              <a:rPr lang="en-US" sz="1800" dirty="0">
                <a:ea typeface="+mn-lt"/>
                <a:cs typeface="+mn-lt"/>
              </a:rPr>
              <a:t> и </a:t>
            </a:r>
            <a:r>
              <a:rPr lang="en-US" sz="1800" err="1">
                <a:ea typeface="+mn-lt"/>
                <a:cs typeface="+mn-lt"/>
              </a:rPr>
              <a:t>ситно</a:t>
            </a:r>
            <a:r>
              <a:rPr lang="en-US" sz="1800" dirty="0">
                <a:ea typeface="+mn-lt"/>
                <a:cs typeface="+mn-lt"/>
              </a:rPr>
              <a:t> </a:t>
            </a:r>
            <a:r>
              <a:rPr lang="en-US" sz="1800" err="1">
                <a:ea typeface="+mn-lt"/>
                <a:cs typeface="+mn-lt"/>
              </a:rPr>
              <a:t>испуцала</a:t>
            </a:r>
            <a:r>
              <a:rPr lang="en-US" sz="1800" dirty="0">
                <a:ea typeface="+mn-lt"/>
                <a:cs typeface="+mn-lt"/>
              </a:rPr>
              <a:t>. </a:t>
            </a:r>
            <a:r>
              <a:rPr lang="en-US" sz="1800" err="1">
                <a:ea typeface="+mn-lt"/>
                <a:cs typeface="+mn-lt"/>
              </a:rPr>
              <a:t>Перстасто</a:t>
            </a:r>
            <a:r>
              <a:rPr lang="en-US" sz="1800" dirty="0">
                <a:ea typeface="+mn-lt"/>
                <a:cs typeface="+mn-lt"/>
              </a:rPr>
              <a:t> </a:t>
            </a:r>
            <a:r>
              <a:rPr lang="en-US" sz="1800" err="1">
                <a:ea typeface="+mn-lt"/>
                <a:cs typeface="+mn-lt"/>
              </a:rPr>
              <a:t>сложени</a:t>
            </a:r>
            <a:r>
              <a:rPr lang="en-US" sz="1800" dirty="0">
                <a:ea typeface="+mn-lt"/>
                <a:cs typeface="+mn-lt"/>
              </a:rPr>
              <a:t> </a:t>
            </a:r>
            <a:r>
              <a:rPr lang="en-US" sz="1800">
                <a:ea typeface="+mn-lt"/>
                <a:cs typeface="+mn-lt"/>
              </a:rPr>
              <a:t>Листови</a:t>
            </a:r>
            <a:r>
              <a:rPr lang="en-US" sz="1800" dirty="0">
                <a:ea typeface="+mn-lt"/>
                <a:cs typeface="+mn-lt"/>
              </a:rPr>
              <a:t> </a:t>
            </a:r>
            <a:r>
              <a:rPr lang="en-US" sz="1800" err="1">
                <a:ea typeface="+mn-lt"/>
                <a:cs typeface="+mn-lt"/>
              </a:rPr>
              <a:t>сз</a:t>
            </a:r>
            <a:r>
              <a:rPr lang="en-US" sz="1800" dirty="0">
                <a:ea typeface="+mn-lt"/>
                <a:cs typeface="+mn-lt"/>
              </a:rPr>
              <a:t> </a:t>
            </a:r>
            <a:r>
              <a:rPr lang="en-US" sz="1800" err="1">
                <a:ea typeface="+mn-lt"/>
                <a:cs typeface="+mn-lt"/>
              </a:rPr>
              <a:t>на</a:t>
            </a:r>
            <a:r>
              <a:rPr lang="en-US" sz="1800" dirty="0">
                <a:ea typeface="+mn-lt"/>
                <a:cs typeface="+mn-lt"/>
              </a:rPr>
              <a:t> </a:t>
            </a:r>
            <a:r>
              <a:rPr lang="en-US" sz="1800" err="1">
                <a:ea typeface="+mn-lt"/>
                <a:cs typeface="+mn-lt"/>
              </a:rPr>
              <a:t>дугој</a:t>
            </a:r>
            <a:r>
              <a:rPr lang="en-US" sz="1800" dirty="0">
                <a:ea typeface="+mn-lt"/>
                <a:cs typeface="+mn-lt"/>
              </a:rPr>
              <a:t> </a:t>
            </a:r>
            <a:r>
              <a:rPr lang="en-US" sz="1800" err="1">
                <a:ea typeface="+mn-lt"/>
                <a:cs typeface="+mn-lt"/>
              </a:rPr>
              <a:t>лисној</a:t>
            </a:r>
            <a:r>
              <a:rPr lang="en-US" sz="1800" dirty="0">
                <a:ea typeface="+mn-lt"/>
                <a:cs typeface="+mn-lt"/>
              </a:rPr>
              <a:t> </a:t>
            </a:r>
            <a:r>
              <a:rPr lang="en-US" sz="1800" err="1">
                <a:ea typeface="+mn-lt"/>
                <a:cs typeface="+mn-lt"/>
              </a:rPr>
              <a:t>дршци</a:t>
            </a:r>
            <a:r>
              <a:rPr lang="en-US" sz="1800" dirty="0">
                <a:ea typeface="+mn-lt"/>
                <a:cs typeface="+mn-lt"/>
              </a:rPr>
              <a:t> </a:t>
            </a:r>
            <a:r>
              <a:rPr lang="en-US" sz="1800" err="1">
                <a:ea typeface="+mn-lt"/>
                <a:cs typeface="+mn-lt"/>
              </a:rPr>
              <a:t>са</a:t>
            </a:r>
            <a:r>
              <a:rPr lang="en-US" sz="1800" dirty="0">
                <a:ea typeface="+mn-lt"/>
                <a:cs typeface="+mn-lt"/>
              </a:rPr>
              <a:t> 6-9 </a:t>
            </a:r>
            <a:r>
              <a:rPr lang="en-US" sz="1800" err="1">
                <a:ea typeface="+mn-lt"/>
                <a:cs typeface="+mn-lt"/>
              </a:rPr>
              <a:t>седећих</a:t>
            </a:r>
            <a:r>
              <a:rPr lang="en-US" sz="1800" dirty="0">
                <a:ea typeface="+mn-lt"/>
                <a:cs typeface="+mn-lt"/>
              </a:rPr>
              <a:t> </a:t>
            </a:r>
            <a:r>
              <a:rPr lang="en-US" sz="1800" err="1">
                <a:ea typeface="+mn-lt"/>
                <a:cs typeface="+mn-lt"/>
              </a:rPr>
              <a:t>листића</a:t>
            </a:r>
            <a:r>
              <a:rPr lang="en-US" sz="1800" dirty="0">
                <a:ea typeface="+mn-lt"/>
                <a:cs typeface="+mn-lt"/>
              </a:rPr>
              <a:t>, </a:t>
            </a:r>
            <a:r>
              <a:rPr lang="en-US" sz="1800" err="1">
                <a:ea typeface="+mn-lt"/>
                <a:cs typeface="+mn-lt"/>
              </a:rPr>
              <a:t>елипсасто</a:t>
            </a:r>
            <a:r>
              <a:rPr lang="en-US" sz="1800" dirty="0">
                <a:ea typeface="+mn-lt"/>
                <a:cs typeface="+mn-lt"/>
              </a:rPr>
              <a:t> </a:t>
            </a:r>
            <a:r>
              <a:rPr lang="en-US" sz="1800" err="1">
                <a:ea typeface="+mn-lt"/>
                <a:cs typeface="+mn-lt"/>
              </a:rPr>
              <a:t>издужених</a:t>
            </a:r>
            <a:r>
              <a:rPr lang="en-US" sz="1800" dirty="0">
                <a:ea typeface="+mn-lt"/>
                <a:cs typeface="+mn-lt"/>
              </a:rPr>
              <a:t> и </a:t>
            </a:r>
            <a:r>
              <a:rPr lang="en-US" sz="1800" err="1">
                <a:ea typeface="+mn-lt"/>
                <a:cs typeface="+mn-lt"/>
              </a:rPr>
              <a:t>по</a:t>
            </a:r>
            <a:r>
              <a:rPr lang="en-US" sz="1800" dirty="0">
                <a:ea typeface="+mn-lt"/>
                <a:cs typeface="+mn-lt"/>
              </a:rPr>
              <a:t> </a:t>
            </a:r>
            <a:r>
              <a:rPr lang="en-US" sz="1800" err="1">
                <a:ea typeface="+mn-lt"/>
                <a:cs typeface="+mn-lt"/>
              </a:rPr>
              <a:t>ободу</a:t>
            </a:r>
            <a:r>
              <a:rPr lang="en-US" sz="1800" dirty="0">
                <a:ea typeface="+mn-lt"/>
                <a:cs typeface="+mn-lt"/>
              </a:rPr>
              <a:t> </a:t>
            </a:r>
            <a:r>
              <a:rPr lang="en-US" sz="1800" err="1">
                <a:ea typeface="+mn-lt"/>
                <a:cs typeface="+mn-lt"/>
              </a:rPr>
              <a:t>тестерастих</a:t>
            </a:r>
            <a:r>
              <a:rPr lang="en-US" sz="1800" dirty="0">
                <a:ea typeface="+mn-lt"/>
                <a:cs typeface="+mn-lt"/>
              </a:rPr>
              <a:t>, </a:t>
            </a:r>
            <a:r>
              <a:rPr lang="en-US" sz="1800" err="1">
                <a:ea typeface="+mn-lt"/>
                <a:cs typeface="+mn-lt"/>
              </a:rPr>
              <a:t>средњи</a:t>
            </a:r>
            <a:r>
              <a:rPr lang="en-US" sz="1800" dirty="0">
                <a:ea typeface="+mn-lt"/>
                <a:cs typeface="+mn-lt"/>
              </a:rPr>
              <a:t> </a:t>
            </a:r>
            <a:r>
              <a:rPr lang="en-US" sz="1800" err="1">
                <a:ea typeface="+mn-lt"/>
                <a:cs typeface="+mn-lt"/>
              </a:rPr>
              <a:t>је</a:t>
            </a:r>
            <a:r>
              <a:rPr lang="en-US" sz="1800" dirty="0">
                <a:ea typeface="+mn-lt"/>
                <a:cs typeface="+mn-lt"/>
              </a:rPr>
              <a:t> </a:t>
            </a:r>
            <a:r>
              <a:rPr lang="en-US" sz="1800" err="1">
                <a:ea typeface="+mn-lt"/>
                <a:cs typeface="+mn-lt"/>
              </a:rPr>
              <a:t>највећи</a:t>
            </a:r>
            <a:r>
              <a:rPr lang="en-US" sz="1800" dirty="0">
                <a:ea typeface="+mn-lt"/>
                <a:cs typeface="+mn-lt"/>
              </a:rPr>
              <a:t>, а </a:t>
            </a:r>
            <a:r>
              <a:rPr lang="en-US" sz="1800" err="1">
                <a:ea typeface="+mn-lt"/>
                <a:cs typeface="+mn-lt"/>
              </a:rPr>
              <a:t>сваки</a:t>
            </a:r>
            <a:r>
              <a:rPr lang="en-US" sz="1800" dirty="0">
                <a:ea typeface="+mn-lt"/>
                <a:cs typeface="+mn-lt"/>
              </a:rPr>
              <a:t> </a:t>
            </a:r>
            <a:r>
              <a:rPr lang="en-US" sz="1800" err="1">
                <a:ea typeface="+mn-lt"/>
                <a:cs typeface="+mn-lt"/>
              </a:rPr>
              <a:t>испод</a:t>
            </a:r>
            <a:r>
              <a:rPr lang="en-US" sz="1800" dirty="0">
                <a:ea typeface="+mn-lt"/>
                <a:cs typeface="+mn-lt"/>
              </a:rPr>
              <a:t> </a:t>
            </a:r>
            <a:r>
              <a:rPr lang="en-US" sz="1800" err="1">
                <a:ea typeface="+mn-lt"/>
                <a:cs typeface="+mn-lt"/>
              </a:rPr>
              <a:t>њега</a:t>
            </a:r>
            <a:r>
              <a:rPr lang="en-US" sz="1800" dirty="0">
                <a:ea typeface="+mn-lt"/>
                <a:cs typeface="+mn-lt"/>
              </a:rPr>
              <a:t> </a:t>
            </a:r>
            <a:r>
              <a:rPr lang="en-US" sz="1800" err="1">
                <a:ea typeface="+mn-lt"/>
                <a:cs typeface="+mn-lt"/>
              </a:rPr>
              <a:t>је</a:t>
            </a:r>
            <a:r>
              <a:rPr lang="en-US" sz="1800" dirty="0">
                <a:ea typeface="+mn-lt"/>
                <a:cs typeface="+mn-lt"/>
              </a:rPr>
              <a:t> </a:t>
            </a:r>
            <a:r>
              <a:rPr lang="en-US" sz="1800" err="1">
                <a:ea typeface="+mn-lt"/>
                <a:cs typeface="+mn-lt"/>
              </a:rPr>
              <a:t>мањи</a:t>
            </a:r>
            <a:r>
              <a:rPr lang="en-US" sz="1800" dirty="0">
                <a:ea typeface="+mn-lt"/>
                <a:cs typeface="+mn-lt"/>
              </a:rPr>
              <a:t> </a:t>
            </a:r>
            <a:r>
              <a:rPr lang="en-US" sz="1800" err="1">
                <a:ea typeface="+mn-lt"/>
                <a:cs typeface="+mn-lt"/>
              </a:rPr>
              <a:t>од</a:t>
            </a:r>
            <a:r>
              <a:rPr lang="en-US" sz="1800" dirty="0">
                <a:ea typeface="+mn-lt"/>
                <a:cs typeface="+mn-lt"/>
              </a:rPr>
              <a:t> </a:t>
            </a:r>
            <a:r>
              <a:rPr lang="en-US" sz="1800" err="1">
                <a:ea typeface="+mn-lt"/>
                <a:cs typeface="+mn-lt"/>
              </a:rPr>
              <a:t>претходног</a:t>
            </a:r>
            <a:r>
              <a:rPr lang="en-US" sz="1800" dirty="0">
                <a:ea typeface="+mn-lt"/>
                <a:cs typeface="+mn-lt"/>
              </a:rPr>
              <a:t>. </a:t>
            </a:r>
            <a:r>
              <a:rPr lang="en-US" sz="1800">
                <a:ea typeface="+mn-lt"/>
                <a:cs typeface="+mn-lt"/>
              </a:rPr>
              <a:t>Цветови</a:t>
            </a:r>
            <a:r>
              <a:rPr lang="en-US" sz="1800" dirty="0">
                <a:ea typeface="+mn-lt"/>
                <a:cs typeface="+mn-lt"/>
              </a:rPr>
              <a:t> </a:t>
            </a:r>
            <a:r>
              <a:rPr lang="en-US" sz="1800" err="1">
                <a:ea typeface="+mn-lt"/>
                <a:cs typeface="+mn-lt"/>
              </a:rPr>
              <a:t>су</a:t>
            </a:r>
            <a:r>
              <a:rPr lang="en-US" sz="1800" dirty="0">
                <a:ea typeface="+mn-lt"/>
                <a:cs typeface="+mn-lt"/>
              </a:rPr>
              <a:t> </a:t>
            </a:r>
            <a:r>
              <a:rPr lang="en-US" sz="1800" err="1">
                <a:ea typeface="+mn-lt"/>
                <a:cs typeface="+mn-lt"/>
              </a:rPr>
              <a:t>сакупљени</a:t>
            </a:r>
            <a:r>
              <a:rPr lang="en-US" sz="1800" dirty="0">
                <a:ea typeface="+mn-lt"/>
                <a:cs typeface="+mn-lt"/>
              </a:rPr>
              <a:t> у </a:t>
            </a:r>
            <a:r>
              <a:rPr lang="en-US" sz="1800" err="1">
                <a:ea typeface="+mn-lt"/>
                <a:cs typeface="+mn-lt"/>
              </a:rPr>
              <a:t>метличасте</a:t>
            </a:r>
            <a:r>
              <a:rPr lang="en-US" sz="1800" dirty="0">
                <a:ea typeface="+mn-lt"/>
                <a:cs typeface="+mn-lt"/>
              </a:rPr>
              <a:t>, </a:t>
            </a:r>
            <a:r>
              <a:rPr lang="en-US" sz="1800" err="1">
                <a:ea typeface="+mn-lt"/>
                <a:cs typeface="+mn-lt"/>
              </a:rPr>
              <a:t>крупне</a:t>
            </a:r>
            <a:r>
              <a:rPr lang="en-US" sz="1800" dirty="0">
                <a:ea typeface="+mn-lt"/>
                <a:cs typeface="+mn-lt"/>
              </a:rPr>
              <a:t> и </a:t>
            </a:r>
            <a:r>
              <a:rPr lang="en-US" sz="1800" err="1">
                <a:ea typeface="+mn-lt"/>
                <a:cs typeface="+mn-lt"/>
              </a:rPr>
              <a:t>усправне</a:t>
            </a:r>
            <a:r>
              <a:rPr lang="en-US" sz="1800" dirty="0">
                <a:ea typeface="+mn-lt"/>
                <a:cs typeface="+mn-lt"/>
              </a:rPr>
              <a:t> </a:t>
            </a:r>
            <a:r>
              <a:rPr lang="en-US" sz="1800">
                <a:ea typeface="+mn-lt"/>
                <a:cs typeface="+mn-lt"/>
              </a:rPr>
              <a:t>цвасти</a:t>
            </a:r>
            <a:r>
              <a:rPr lang="en-US" sz="1800" dirty="0">
                <a:ea typeface="+mn-lt"/>
                <a:cs typeface="+mn-lt"/>
              </a:rPr>
              <a:t>. </a:t>
            </a:r>
            <a:r>
              <a:rPr lang="en-US" sz="1800">
                <a:ea typeface="+mn-lt"/>
                <a:cs typeface="+mn-lt"/>
              </a:rPr>
              <a:t>Плод</a:t>
            </a:r>
            <a:r>
              <a:rPr lang="en-US" sz="1800" dirty="0">
                <a:ea typeface="+mn-lt"/>
                <a:cs typeface="+mn-lt"/>
              </a:rPr>
              <a:t> </a:t>
            </a:r>
            <a:r>
              <a:rPr lang="en-US" sz="1800" err="1">
                <a:ea typeface="+mn-lt"/>
                <a:cs typeface="+mn-lt"/>
              </a:rPr>
              <a:t>је</a:t>
            </a:r>
            <a:r>
              <a:rPr lang="en-US" sz="1800" dirty="0">
                <a:ea typeface="+mn-lt"/>
                <a:cs typeface="+mn-lt"/>
              </a:rPr>
              <a:t> </a:t>
            </a:r>
            <a:r>
              <a:rPr lang="en-US" sz="1800" err="1">
                <a:ea typeface="+mn-lt"/>
                <a:cs typeface="+mn-lt"/>
              </a:rPr>
              <a:t>округласта</a:t>
            </a:r>
            <a:r>
              <a:rPr lang="en-US" sz="1800" dirty="0">
                <a:ea typeface="+mn-lt"/>
                <a:cs typeface="+mn-lt"/>
              </a:rPr>
              <a:t> </a:t>
            </a:r>
            <a:r>
              <a:rPr lang="en-US" sz="1800" err="1">
                <a:ea typeface="+mn-lt"/>
                <a:cs typeface="+mn-lt"/>
              </a:rPr>
              <a:t>кожаста</a:t>
            </a:r>
            <a:r>
              <a:rPr lang="en-US" sz="1800" dirty="0">
                <a:ea typeface="+mn-lt"/>
                <a:cs typeface="+mn-lt"/>
              </a:rPr>
              <a:t>, </a:t>
            </a:r>
            <a:r>
              <a:rPr lang="en-US" sz="1800" err="1">
                <a:ea typeface="+mn-lt"/>
                <a:cs typeface="+mn-lt"/>
              </a:rPr>
              <a:t>бодљикава</a:t>
            </a:r>
            <a:r>
              <a:rPr lang="en-US" sz="1800" dirty="0">
                <a:ea typeface="+mn-lt"/>
                <a:cs typeface="+mn-lt"/>
              </a:rPr>
              <a:t> </a:t>
            </a:r>
            <a:r>
              <a:rPr lang="en-US" sz="1800" err="1">
                <a:ea typeface="+mn-lt"/>
                <a:cs typeface="+mn-lt"/>
              </a:rPr>
              <a:t>округла</a:t>
            </a:r>
            <a:r>
              <a:rPr lang="en-US" sz="1800" dirty="0">
                <a:ea typeface="+mn-lt"/>
                <a:cs typeface="+mn-lt"/>
              </a:rPr>
              <a:t> </a:t>
            </a:r>
            <a:r>
              <a:rPr lang="en-US" sz="1800" err="1">
                <a:ea typeface="+mn-lt"/>
                <a:cs typeface="+mn-lt"/>
              </a:rPr>
              <a:t>чаура</a:t>
            </a:r>
            <a:r>
              <a:rPr lang="en-US" sz="1800" dirty="0">
                <a:ea typeface="+mn-lt"/>
                <a:cs typeface="+mn-lt"/>
              </a:rPr>
              <a:t> – </a:t>
            </a:r>
            <a:r>
              <a:rPr lang="en-US" sz="1800" err="1">
                <a:ea typeface="+mn-lt"/>
                <a:cs typeface="+mn-lt"/>
              </a:rPr>
              <a:t>тоболац</a:t>
            </a:r>
            <a:r>
              <a:rPr lang="en-US" sz="1800" dirty="0">
                <a:ea typeface="+mn-lt"/>
                <a:cs typeface="+mn-lt"/>
              </a:rPr>
              <a:t> – </a:t>
            </a:r>
            <a:r>
              <a:rPr lang="en-US" sz="1800" err="1">
                <a:ea typeface="+mn-lt"/>
                <a:cs typeface="+mn-lt"/>
              </a:rPr>
              <a:t>величине</a:t>
            </a:r>
            <a:r>
              <a:rPr lang="en-US" sz="1800" dirty="0">
                <a:ea typeface="+mn-lt"/>
                <a:cs typeface="+mn-lt"/>
              </a:rPr>
              <a:t> </a:t>
            </a:r>
            <a:r>
              <a:rPr lang="en-US" sz="1800" err="1">
                <a:ea typeface="+mn-lt"/>
                <a:cs typeface="+mn-lt"/>
              </a:rPr>
              <a:t>око</a:t>
            </a:r>
            <a:r>
              <a:rPr lang="en-US" sz="1800" dirty="0">
                <a:ea typeface="+mn-lt"/>
                <a:cs typeface="+mn-lt"/>
              </a:rPr>
              <a:t> 6 cm. </a:t>
            </a:r>
            <a:r>
              <a:rPr lang="en-US" sz="1800" err="1">
                <a:ea typeface="+mn-lt"/>
                <a:cs typeface="+mn-lt"/>
              </a:rPr>
              <a:t>Чаура</a:t>
            </a:r>
            <a:r>
              <a:rPr lang="en-US" sz="1800" dirty="0">
                <a:ea typeface="+mn-lt"/>
                <a:cs typeface="+mn-lt"/>
              </a:rPr>
              <a:t> </a:t>
            </a:r>
            <a:r>
              <a:rPr lang="en-US" sz="1800" err="1">
                <a:ea typeface="+mn-lt"/>
                <a:cs typeface="+mn-lt"/>
              </a:rPr>
              <a:t>након</a:t>
            </a:r>
            <a:r>
              <a:rPr lang="en-US" sz="1800" dirty="0">
                <a:ea typeface="+mn-lt"/>
                <a:cs typeface="+mn-lt"/>
              </a:rPr>
              <a:t> </a:t>
            </a:r>
            <a:r>
              <a:rPr lang="en-US" sz="1800" err="1">
                <a:ea typeface="+mn-lt"/>
                <a:cs typeface="+mn-lt"/>
              </a:rPr>
              <a:t>сазревања</a:t>
            </a:r>
            <a:r>
              <a:rPr lang="en-US" sz="1800" dirty="0">
                <a:ea typeface="+mn-lt"/>
                <a:cs typeface="+mn-lt"/>
              </a:rPr>
              <a:t> </a:t>
            </a:r>
            <a:r>
              <a:rPr lang="en-US" sz="1800" err="1">
                <a:ea typeface="+mn-lt"/>
                <a:cs typeface="+mn-lt"/>
              </a:rPr>
              <a:t>пуца</a:t>
            </a:r>
            <a:r>
              <a:rPr lang="en-US" sz="1800" dirty="0">
                <a:ea typeface="+mn-lt"/>
                <a:cs typeface="+mn-lt"/>
              </a:rPr>
              <a:t> </a:t>
            </a:r>
            <a:r>
              <a:rPr lang="en-US" sz="1800" err="1">
                <a:ea typeface="+mn-lt"/>
                <a:cs typeface="+mn-lt"/>
              </a:rPr>
              <a:t>на</a:t>
            </a:r>
            <a:r>
              <a:rPr lang="en-US" sz="1800" dirty="0">
                <a:ea typeface="+mn-lt"/>
                <a:cs typeface="+mn-lt"/>
              </a:rPr>
              <a:t> </a:t>
            </a:r>
            <a:r>
              <a:rPr lang="en-US" sz="1800" err="1">
                <a:ea typeface="+mn-lt"/>
                <a:cs typeface="+mn-lt"/>
              </a:rPr>
              <a:t>три</a:t>
            </a:r>
            <a:r>
              <a:rPr lang="en-US" sz="1800" dirty="0">
                <a:ea typeface="+mn-lt"/>
                <a:cs typeface="+mn-lt"/>
              </a:rPr>
              <a:t> </a:t>
            </a:r>
            <a:r>
              <a:rPr lang="en-US" sz="1800" err="1">
                <a:ea typeface="+mn-lt"/>
                <a:cs typeface="+mn-lt"/>
              </a:rPr>
              <a:t>дела</a:t>
            </a:r>
            <a:r>
              <a:rPr lang="en-US" sz="1800" dirty="0">
                <a:ea typeface="+mn-lt"/>
                <a:cs typeface="+mn-lt"/>
              </a:rPr>
              <a:t>, у </a:t>
            </a:r>
            <a:r>
              <a:rPr lang="en-US" sz="1800" err="1">
                <a:ea typeface="+mn-lt"/>
                <a:cs typeface="+mn-lt"/>
              </a:rPr>
              <a:t>којој</a:t>
            </a:r>
            <a:r>
              <a:rPr lang="en-US" sz="1800" dirty="0">
                <a:ea typeface="+mn-lt"/>
                <a:cs typeface="+mn-lt"/>
              </a:rPr>
              <a:t> </a:t>
            </a:r>
            <a:r>
              <a:rPr lang="en-US" sz="1800" err="1">
                <a:ea typeface="+mn-lt"/>
                <a:cs typeface="+mn-lt"/>
              </a:rPr>
              <a:t>се</a:t>
            </a:r>
            <a:r>
              <a:rPr lang="en-US" sz="1800" dirty="0">
                <a:ea typeface="+mn-lt"/>
                <a:cs typeface="+mn-lt"/>
              </a:rPr>
              <a:t> </a:t>
            </a:r>
            <a:r>
              <a:rPr lang="en-US" sz="1800" err="1">
                <a:ea typeface="+mn-lt"/>
                <a:cs typeface="+mn-lt"/>
              </a:rPr>
              <a:t>налазе</a:t>
            </a:r>
            <a:r>
              <a:rPr lang="en-US" sz="1800" dirty="0">
                <a:ea typeface="+mn-lt"/>
                <a:cs typeface="+mn-lt"/>
              </a:rPr>
              <a:t> </a:t>
            </a:r>
            <a:r>
              <a:rPr lang="en-US" sz="1800" err="1">
                <a:ea typeface="+mn-lt"/>
                <a:cs typeface="+mn-lt"/>
              </a:rPr>
              <a:t>од</a:t>
            </a:r>
            <a:r>
              <a:rPr lang="en-US" sz="1800" dirty="0">
                <a:ea typeface="+mn-lt"/>
                <a:cs typeface="+mn-lt"/>
              </a:rPr>
              <a:t> </a:t>
            </a:r>
            <a:r>
              <a:rPr lang="en-US" sz="1800" err="1">
                <a:ea typeface="+mn-lt"/>
                <a:cs typeface="+mn-lt"/>
              </a:rPr>
              <a:t>једног</a:t>
            </a:r>
            <a:r>
              <a:rPr lang="en-US" sz="1800" dirty="0">
                <a:ea typeface="+mn-lt"/>
                <a:cs typeface="+mn-lt"/>
              </a:rPr>
              <a:t> </a:t>
            </a:r>
            <a:r>
              <a:rPr lang="en-US" sz="1800" err="1">
                <a:ea typeface="+mn-lt"/>
                <a:cs typeface="+mn-lt"/>
              </a:rPr>
              <a:t>до</a:t>
            </a:r>
            <a:r>
              <a:rPr lang="en-US" sz="1800" dirty="0">
                <a:ea typeface="+mn-lt"/>
                <a:cs typeface="+mn-lt"/>
              </a:rPr>
              <a:t> </a:t>
            </a:r>
            <a:r>
              <a:rPr lang="en-US" sz="1800" err="1">
                <a:ea typeface="+mn-lt"/>
                <a:cs typeface="+mn-lt"/>
              </a:rPr>
              <a:t>три</a:t>
            </a:r>
            <a:r>
              <a:rPr lang="en-US" sz="1800" dirty="0">
                <a:ea typeface="+mn-lt"/>
                <a:cs typeface="+mn-lt"/>
              </a:rPr>
              <a:t> </a:t>
            </a:r>
            <a:r>
              <a:rPr lang="en-US" sz="1800" err="1">
                <a:ea typeface="+mn-lt"/>
                <a:cs typeface="+mn-lt"/>
              </a:rPr>
              <a:t>крупна</a:t>
            </a:r>
            <a:r>
              <a:rPr lang="en-US" sz="1800" dirty="0">
                <a:ea typeface="+mn-lt"/>
                <a:cs typeface="+mn-lt"/>
              </a:rPr>
              <a:t> </a:t>
            </a:r>
            <a:r>
              <a:rPr lang="en-US" sz="1800" err="1">
                <a:ea typeface="+mn-lt"/>
                <a:cs typeface="+mn-lt"/>
              </a:rPr>
              <a:t>округлоста</a:t>
            </a:r>
            <a:r>
              <a:rPr lang="en-US" sz="1800" dirty="0">
                <a:ea typeface="+mn-lt"/>
                <a:cs typeface="+mn-lt"/>
              </a:rPr>
              <a:t> </a:t>
            </a:r>
            <a:r>
              <a:rPr lang="en-US" sz="1800" err="1">
                <a:ea typeface="+mn-lt"/>
                <a:cs typeface="+mn-lt"/>
              </a:rPr>
              <a:t>семена</a:t>
            </a:r>
            <a:r>
              <a:rPr lang="en-US" sz="1800" dirty="0">
                <a:ea typeface="+mn-lt"/>
                <a:cs typeface="+mn-lt"/>
              </a:rPr>
              <a:t>. </a:t>
            </a:r>
            <a:r>
              <a:rPr lang="en-US" sz="1800" err="1">
                <a:ea typeface="+mn-lt"/>
                <a:cs typeface="+mn-lt"/>
              </a:rPr>
              <a:t>Семе</a:t>
            </a:r>
            <a:r>
              <a:rPr lang="en-US" sz="1800" dirty="0">
                <a:ea typeface="+mn-lt"/>
                <a:cs typeface="+mn-lt"/>
              </a:rPr>
              <a:t> </a:t>
            </a:r>
            <a:r>
              <a:rPr lang="en-US" sz="1800" err="1">
                <a:ea typeface="+mn-lt"/>
                <a:cs typeface="+mn-lt"/>
              </a:rPr>
              <a:t>је</a:t>
            </a:r>
            <a:r>
              <a:rPr lang="en-US" sz="1800" dirty="0">
                <a:ea typeface="+mn-lt"/>
                <a:cs typeface="+mn-lt"/>
              </a:rPr>
              <a:t> </a:t>
            </a:r>
            <a:r>
              <a:rPr lang="en-US" sz="1800" err="1">
                <a:ea typeface="+mn-lt"/>
                <a:cs typeface="+mn-lt"/>
              </a:rPr>
              <a:t>врло</a:t>
            </a:r>
            <a:r>
              <a:rPr lang="en-US" sz="1800" dirty="0">
                <a:ea typeface="+mn-lt"/>
                <a:cs typeface="+mn-lt"/>
              </a:rPr>
              <a:t> </a:t>
            </a:r>
            <a:r>
              <a:rPr lang="en-US" sz="1800" err="1">
                <a:ea typeface="+mn-lt"/>
                <a:cs typeface="+mn-lt"/>
              </a:rPr>
              <a:t>лепе</a:t>
            </a:r>
            <a:r>
              <a:rPr lang="en-US" sz="1800" dirty="0">
                <a:ea typeface="+mn-lt"/>
                <a:cs typeface="+mn-lt"/>
              </a:rPr>
              <a:t> </a:t>
            </a:r>
            <a:r>
              <a:rPr lang="en-US" sz="1800" err="1">
                <a:ea typeface="+mn-lt"/>
                <a:cs typeface="+mn-lt"/>
              </a:rPr>
              <a:t>браон</a:t>
            </a:r>
            <a:r>
              <a:rPr lang="en-US" sz="1800" dirty="0">
                <a:ea typeface="+mn-lt"/>
                <a:cs typeface="+mn-lt"/>
              </a:rPr>
              <a:t> </a:t>
            </a:r>
            <a:r>
              <a:rPr lang="en-US" sz="1800" err="1">
                <a:ea typeface="+mn-lt"/>
                <a:cs typeface="+mn-lt"/>
              </a:rPr>
              <a:t>боје</a:t>
            </a:r>
            <a:r>
              <a:rPr lang="en-US" sz="1800" dirty="0">
                <a:ea typeface="+mn-lt"/>
                <a:cs typeface="+mn-lt"/>
              </a:rPr>
              <a:t>, </a:t>
            </a:r>
            <a:r>
              <a:rPr lang="en-US" sz="1800" err="1">
                <a:ea typeface="+mn-lt"/>
                <a:cs typeface="+mn-lt"/>
              </a:rPr>
              <a:t>сјајно</a:t>
            </a:r>
            <a:r>
              <a:rPr lang="en-US" sz="1800" dirty="0">
                <a:ea typeface="+mn-lt"/>
                <a:cs typeface="+mn-lt"/>
              </a:rPr>
              <a:t> </a:t>
            </a:r>
            <a:r>
              <a:rPr lang="en-US" sz="1800" err="1">
                <a:ea typeface="+mn-lt"/>
                <a:cs typeface="+mn-lt"/>
              </a:rPr>
              <a:t>као</a:t>
            </a:r>
            <a:r>
              <a:rPr lang="en-US" sz="1800" dirty="0">
                <a:ea typeface="+mn-lt"/>
                <a:cs typeface="+mn-lt"/>
              </a:rPr>
              <a:t> </a:t>
            </a:r>
            <a:r>
              <a:rPr lang="en-US" sz="1800" err="1">
                <a:ea typeface="+mn-lt"/>
                <a:cs typeface="+mn-lt"/>
              </a:rPr>
              <a:t>да</a:t>
            </a:r>
            <a:r>
              <a:rPr lang="en-US" sz="1800" dirty="0">
                <a:ea typeface="+mn-lt"/>
                <a:cs typeface="+mn-lt"/>
              </a:rPr>
              <a:t> </a:t>
            </a:r>
            <a:r>
              <a:rPr lang="en-US" sz="1800" err="1">
                <a:ea typeface="+mn-lt"/>
                <a:cs typeface="+mn-lt"/>
              </a:rPr>
              <a:t>је</a:t>
            </a:r>
            <a:r>
              <a:rPr lang="en-US" sz="1800" dirty="0">
                <a:ea typeface="+mn-lt"/>
                <a:cs typeface="+mn-lt"/>
              </a:rPr>
              <a:t> </a:t>
            </a:r>
            <a:r>
              <a:rPr lang="en-US" sz="1800" err="1">
                <a:ea typeface="+mn-lt"/>
                <a:cs typeface="+mn-lt"/>
              </a:rPr>
              <a:t>лакирано</a:t>
            </a:r>
            <a:r>
              <a:rPr lang="en-US" sz="1800" dirty="0">
                <a:ea typeface="+mn-lt"/>
                <a:cs typeface="+mn-lt"/>
              </a:rPr>
              <a:t>, а </a:t>
            </a:r>
            <a:r>
              <a:rPr lang="en-US" sz="1800" err="1">
                <a:ea typeface="+mn-lt"/>
                <a:cs typeface="+mn-lt"/>
              </a:rPr>
              <a:t>укус</a:t>
            </a:r>
            <a:r>
              <a:rPr lang="en-US" sz="1800" dirty="0">
                <a:ea typeface="+mn-lt"/>
                <a:cs typeface="+mn-lt"/>
              </a:rPr>
              <a:t> </a:t>
            </a:r>
            <a:r>
              <a:rPr lang="en-US" sz="1800" err="1">
                <a:ea typeface="+mn-lt"/>
                <a:cs typeface="+mn-lt"/>
              </a:rPr>
              <a:t>му</a:t>
            </a:r>
            <a:r>
              <a:rPr lang="en-US" sz="1800" dirty="0">
                <a:ea typeface="+mn-lt"/>
                <a:cs typeface="+mn-lt"/>
              </a:rPr>
              <a:t> </a:t>
            </a:r>
            <a:r>
              <a:rPr lang="en-US" sz="1800" err="1">
                <a:ea typeface="+mn-lt"/>
                <a:cs typeface="+mn-lt"/>
              </a:rPr>
              <a:t>је</a:t>
            </a:r>
            <a:r>
              <a:rPr lang="en-US" sz="1800" dirty="0">
                <a:ea typeface="+mn-lt"/>
                <a:cs typeface="+mn-lt"/>
              </a:rPr>
              <a:t> </a:t>
            </a:r>
            <a:r>
              <a:rPr lang="en-US" sz="1800" err="1">
                <a:ea typeface="+mn-lt"/>
                <a:cs typeface="+mn-lt"/>
              </a:rPr>
              <a:t>горак</a:t>
            </a:r>
            <a:r>
              <a:rPr lang="en-US" sz="1800" dirty="0">
                <a:ea typeface="+mn-lt"/>
                <a:cs typeface="+mn-lt"/>
              </a:rPr>
              <a:t> и </a:t>
            </a:r>
            <a:r>
              <a:rPr lang="en-US" sz="1800" err="1">
                <a:ea typeface="+mn-lt"/>
                <a:cs typeface="+mn-lt"/>
              </a:rPr>
              <a:t>непријатан</a:t>
            </a:r>
            <a:r>
              <a:rPr lang="en-US" sz="1800" dirty="0">
                <a:ea typeface="+mn-lt"/>
                <a:cs typeface="+mn-lt"/>
              </a:rPr>
              <a:t>. </a:t>
            </a:r>
            <a:r>
              <a:rPr lang="en-US" sz="1800" err="1">
                <a:ea typeface="+mn-lt"/>
                <a:cs typeface="+mn-lt"/>
              </a:rPr>
              <a:t>Семе</a:t>
            </a:r>
            <a:r>
              <a:rPr lang="en-US" sz="1800" dirty="0">
                <a:ea typeface="+mn-lt"/>
                <a:cs typeface="+mn-lt"/>
              </a:rPr>
              <a:t> </a:t>
            </a:r>
            <a:r>
              <a:rPr lang="en-US" sz="1800" err="1">
                <a:ea typeface="+mn-lt"/>
                <a:cs typeface="+mn-lt"/>
              </a:rPr>
              <a:t>се</a:t>
            </a:r>
            <a:r>
              <a:rPr lang="en-US" sz="1800" dirty="0">
                <a:ea typeface="+mn-lt"/>
                <a:cs typeface="+mn-lt"/>
              </a:rPr>
              <a:t> </a:t>
            </a:r>
            <a:r>
              <a:rPr lang="en-US" sz="1800" err="1">
                <a:ea typeface="+mn-lt"/>
                <a:cs typeface="+mn-lt"/>
              </a:rPr>
              <a:t>може</a:t>
            </a:r>
            <a:r>
              <a:rPr lang="en-US" sz="1800" dirty="0">
                <a:ea typeface="+mn-lt"/>
                <a:cs typeface="+mn-lt"/>
              </a:rPr>
              <a:t> </a:t>
            </a:r>
            <a:r>
              <a:rPr lang="en-US" sz="1800" err="1">
                <a:ea typeface="+mn-lt"/>
                <a:cs typeface="+mn-lt"/>
              </a:rPr>
              <a:t>користити</a:t>
            </a:r>
            <a:r>
              <a:rPr lang="en-US" sz="1800" dirty="0">
                <a:ea typeface="+mn-lt"/>
                <a:cs typeface="+mn-lt"/>
              </a:rPr>
              <a:t> </a:t>
            </a:r>
            <a:r>
              <a:rPr lang="en-US" sz="1800" err="1">
                <a:ea typeface="+mn-lt"/>
                <a:cs typeface="+mn-lt"/>
              </a:rPr>
              <a:t>за</a:t>
            </a:r>
            <a:r>
              <a:rPr lang="en-US" sz="1800" dirty="0">
                <a:ea typeface="+mn-lt"/>
                <a:cs typeface="+mn-lt"/>
              </a:rPr>
              <a:t> </a:t>
            </a:r>
            <a:r>
              <a:rPr lang="en-US" sz="1800" err="1">
                <a:ea typeface="+mn-lt"/>
                <a:cs typeface="+mn-lt"/>
              </a:rPr>
              <a:t>исхрану</a:t>
            </a:r>
            <a:r>
              <a:rPr lang="en-US" sz="1800" dirty="0">
                <a:ea typeface="+mn-lt"/>
                <a:cs typeface="+mn-lt"/>
              </a:rPr>
              <a:t> </a:t>
            </a:r>
            <a:r>
              <a:rPr lang="en-US" sz="1800">
                <a:ea typeface="+mn-lt"/>
                <a:cs typeface="+mn-lt"/>
              </a:rPr>
              <a:t>животиња. </a:t>
            </a:r>
            <a:endParaRPr lang="en-US" sz="1800">
              <a:ea typeface="+mn-lt"/>
              <a:cs typeface="+mn-lt"/>
            </a:endParaRPr>
          </a:p>
          <a:p>
            <a:r>
              <a:rPr lang="en-US" sz="1800">
                <a:cs typeface="Calibri" panose="020F0502020204030204"/>
              </a:rPr>
              <a:t>Станиште: </a:t>
            </a:r>
            <a:r>
              <a:rPr lang="sr-Cyrl-RS" altLang="en-US" sz="1800">
                <a:cs typeface="Calibri" panose="020F0502020204030204"/>
              </a:rPr>
              <a:t>Шума</a:t>
            </a:r>
            <a:endParaRPr lang="en-US" sz="1800">
              <a:cs typeface="Calibri" panose="020F0502020204030204"/>
            </a:endParaRPr>
          </a:p>
          <a:p>
            <a:r>
              <a:rPr lang="en-US" sz="1800">
                <a:cs typeface="Calibri" panose="020F0502020204030204"/>
              </a:rPr>
              <a:t>Локација: К</a:t>
            </a:r>
            <a:r>
              <a:rPr lang="sr-Cyrl-RS" altLang="en-US" sz="1800">
                <a:cs typeface="Calibri" panose="020F0502020204030204"/>
              </a:rPr>
              <a:t>атун</a:t>
            </a:r>
            <a:endParaRPr lang="sr-Cyrl-RS" altLang="en-US" sz="1800" dirty="0">
              <a:cs typeface="Calibri" panose="020F0502020204030204"/>
            </a:endParaRPr>
          </a:p>
        </p:txBody>
      </p:sp>
      <p:sp>
        <p:nvSpPr>
          <p:cNvPr id="14" name="TextBox 13"/>
          <p:cNvSpPr txBox="1"/>
          <p:nvPr/>
        </p:nvSpPr>
        <p:spPr>
          <a:xfrm>
            <a:off x="6102831" y="-1775963"/>
            <a:ext cx="1023380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sz="6000" dirty="0">
              <a:cs typeface="Calibri" panose="020F0502020204030204"/>
            </a:endParaRPr>
          </a:p>
        </p:txBody>
      </p:sp>
      <p:pic>
        <p:nvPicPr>
          <p:cNvPr id="17" name="Picture 17" descr="A picture containing tree, outdoor, green, plant&#10;&#10;Description automatically generated"/>
          <p:cNvPicPr>
            <a:picLocks noGrp="1" noChangeAspect="1"/>
          </p:cNvPicPr>
          <p:nvPr>
            <p:ph type="pic" idx="1"/>
          </p:nvPr>
        </p:nvPicPr>
        <p:blipFill rotWithShape="1">
          <a:blip r:embed="rId1"/>
          <a:srcRect t="20390" b="20390"/>
          <a:stretch>
            <a:fillRect/>
          </a:stretch>
        </p:blipFill>
        <p:spPr>
          <a:xfrm>
            <a:off x="252413" y="1390201"/>
            <a:ext cx="6172200" cy="48736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543" y="-477329"/>
            <a:ext cx="10977141" cy="1585823"/>
          </a:xfrm>
        </p:spPr>
        <p:txBody>
          <a:bodyPr/>
          <a:lstStyle/>
          <a:p>
            <a:pPr algn="ctr"/>
            <a:r>
              <a:rPr lang="en-US" sz="6000">
                <a:cs typeface="Calibri Light" panose="020F0302020204030204"/>
              </a:rPr>
              <a:t>Трешња</a:t>
            </a:r>
            <a:endParaRPr lang="en-US"/>
          </a:p>
        </p:txBody>
      </p:sp>
      <p:pic>
        <p:nvPicPr>
          <p:cNvPr id="5" name="Picture 5"/>
          <p:cNvPicPr>
            <a:picLocks noGrp="1" noChangeAspect="1"/>
          </p:cNvPicPr>
          <p:nvPr>
            <p:ph type="pic" idx="1"/>
          </p:nvPr>
        </p:nvPicPr>
        <p:blipFill rotWithShape="1">
          <a:blip r:embed="rId1"/>
          <a:srcRect t="31778" b="31778"/>
          <a:stretch>
            <a:fillRect/>
          </a:stretch>
        </p:blipFill>
        <p:spPr>
          <a:xfrm>
            <a:off x="395528" y="1461878"/>
            <a:ext cx="6172200" cy="4873625"/>
          </a:xfrm>
        </p:spPr>
      </p:pic>
      <p:sp>
        <p:nvSpPr>
          <p:cNvPr id="4" name="Text Placeholder 3"/>
          <p:cNvSpPr>
            <a:spLocks noGrp="1"/>
          </p:cNvSpPr>
          <p:nvPr>
            <p:ph type="body" sz="half" idx="2"/>
          </p:nvPr>
        </p:nvSpPr>
        <p:spPr>
          <a:xfrm>
            <a:off x="7050807" y="1467928"/>
            <a:ext cx="4794878" cy="4818003"/>
          </a:xfrm>
        </p:spPr>
        <p:txBody>
          <a:bodyPr vert="horz" lIns="91440" tIns="45720" rIns="91440" bIns="45720" rtlCol="0" anchor="t">
            <a:normAutofit/>
          </a:bodyPr>
          <a:lstStyle/>
          <a:p>
            <a:r>
              <a:rPr lang="en-US" sz="2400" dirty="0">
                <a:ea typeface="+mn-lt"/>
                <a:cs typeface="+mn-lt"/>
              </a:rPr>
              <a:t>Tрешња, раније </a:t>
            </a:r>
            <a:r>
              <a:rPr lang="en-US" sz="2400">
                <a:ea typeface="+mn-lt"/>
                <a:cs typeface="+mn-lt"/>
              </a:rPr>
              <a:t>црешња, чрешња</a:t>
            </a:r>
            <a:r>
              <a:rPr lang="en-US" sz="2400" dirty="0">
                <a:ea typeface="+mn-lt"/>
                <a:cs typeface="+mn-lt"/>
              </a:rPr>
              <a:t> je листопадна </a:t>
            </a:r>
            <a:r>
              <a:rPr lang="en-US" sz="2400">
                <a:ea typeface="+mn-lt"/>
                <a:cs typeface="+mn-lt"/>
              </a:rPr>
              <a:t>дрвенаста биљка</a:t>
            </a:r>
            <a:r>
              <a:rPr lang="en-US" sz="2400" dirty="0">
                <a:ea typeface="+mn-lt"/>
                <a:cs typeface="+mn-lt"/>
              </a:rPr>
              <a:t> из потфамилије </a:t>
            </a:r>
            <a:r>
              <a:rPr lang="en-US" sz="2400">
                <a:ea typeface="+mn-lt"/>
                <a:cs typeface="+mn-lt"/>
              </a:rPr>
              <a:t>Prunoideae</a:t>
            </a:r>
            <a:r>
              <a:rPr lang="en-US" sz="2400" dirty="0">
                <a:ea typeface="+mn-lt"/>
                <a:cs typeface="+mn-lt"/>
              </a:rPr>
              <a:t>, чији се истоимени </a:t>
            </a:r>
            <a:r>
              <a:rPr lang="en-US" sz="2400">
                <a:ea typeface="+mn-lt"/>
                <a:cs typeface="+mn-lt"/>
              </a:rPr>
              <a:t>плодови</a:t>
            </a:r>
            <a:r>
              <a:rPr lang="en-US" sz="2400" dirty="0">
                <a:ea typeface="+mn-lt"/>
                <a:cs typeface="+mn-lt"/>
              </a:rPr>
              <a:t> користе у људској исхрани као </a:t>
            </a:r>
            <a:r>
              <a:rPr lang="en-US" sz="2400">
                <a:ea typeface="+mn-lt"/>
                <a:cs typeface="+mn-lt"/>
              </a:rPr>
              <a:t>воће</a:t>
            </a:r>
            <a:r>
              <a:rPr lang="en-US" sz="2400" dirty="0">
                <a:ea typeface="+mn-lt"/>
                <a:cs typeface="+mn-lt"/>
              </a:rPr>
              <a:t>. Најчешће је висока око 20 m. У </a:t>
            </a:r>
            <a:r>
              <a:rPr lang="en-US" sz="2400">
                <a:ea typeface="+mn-lt"/>
                <a:cs typeface="+mn-lt"/>
              </a:rPr>
              <a:t>Европи</a:t>
            </a:r>
            <a:r>
              <a:rPr lang="en-US" sz="2400" dirty="0">
                <a:ea typeface="+mn-lt"/>
                <a:cs typeface="+mn-lt"/>
              </a:rPr>
              <a:t> се све ређе може наћи у </a:t>
            </a:r>
            <a:r>
              <a:rPr lang="en-US" sz="2400">
                <a:ea typeface="+mn-lt"/>
                <a:cs typeface="+mn-lt"/>
              </a:rPr>
              <a:t>природи</a:t>
            </a:r>
            <a:r>
              <a:rPr lang="en-US" sz="2400" dirty="0">
                <a:ea typeface="+mn-lt"/>
                <a:cs typeface="+mn-lt"/>
              </a:rPr>
              <a:t> па је ова врста дрвећа данас угрожена. Трешња је припитомљена и има велики значај у воћарској производњи.</a:t>
            </a:r>
            <a:endParaRPr lang="en-US" sz="2400" dirty="0">
              <a:ea typeface="+mn-lt"/>
              <a:cs typeface="+mn-lt"/>
            </a:endParaRPr>
          </a:p>
          <a:p>
            <a:r>
              <a:rPr lang="en-US" sz="2400">
                <a:cs typeface="Calibri" panose="020F0502020204030204"/>
              </a:rPr>
              <a:t>Станиште: Воћњак</a:t>
            </a:r>
            <a:endParaRPr lang="en-US" sz="2400">
              <a:cs typeface="Calibri" panose="020F0502020204030204"/>
            </a:endParaRPr>
          </a:p>
          <a:p>
            <a:r>
              <a:rPr lang="en-US" sz="2400">
                <a:cs typeface="Calibri" panose="020F0502020204030204"/>
              </a:rPr>
              <a:t>Локација: Катун</a:t>
            </a:r>
            <a:endParaRPr lang="en-US" sz="2400" dirty="0">
              <a:cs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411" y="-491706"/>
            <a:ext cx="9740689" cy="1643332"/>
          </a:xfrm>
        </p:spPr>
        <p:txBody>
          <a:bodyPr/>
          <a:lstStyle/>
          <a:p>
            <a:r>
              <a:rPr lang="sr-Cyrl-RS" altLang="en-US" sz="6000">
                <a:cs typeface="Calibri Light" panose="020F0302020204030204"/>
              </a:rPr>
              <a:t>          </a:t>
            </a:r>
            <a:r>
              <a:rPr lang="en-US" sz="6000">
                <a:cs typeface="Calibri Light" panose="020F0302020204030204"/>
              </a:rPr>
              <a:t>Дуња </a:t>
            </a:r>
            <a:endParaRPr lang="en-US"/>
          </a:p>
        </p:txBody>
      </p:sp>
      <p:pic>
        <p:nvPicPr>
          <p:cNvPr id="5" name="Picture 5"/>
          <p:cNvPicPr>
            <a:picLocks noGrp="1" noChangeAspect="1"/>
          </p:cNvPicPr>
          <p:nvPr>
            <p:ph type="pic" idx="1"/>
          </p:nvPr>
        </p:nvPicPr>
        <p:blipFill rotWithShape="1">
          <a:blip r:embed="rId1"/>
          <a:srcRect t="31778" b="31778"/>
          <a:stretch>
            <a:fillRect/>
          </a:stretch>
        </p:blipFill>
        <p:spPr>
          <a:xfrm>
            <a:off x="510547" y="1505010"/>
            <a:ext cx="6172200" cy="4873625"/>
          </a:xfrm>
        </p:spPr>
      </p:pic>
      <p:sp>
        <p:nvSpPr>
          <p:cNvPr id="4" name="Text Placeholder 3"/>
          <p:cNvSpPr>
            <a:spLocks noGrp="1"/>
          </p:cNvSpPr>
          <p:nvPr>
            <p:ph type="body" sz="half" idx="2"/>
          </p:nvPr>
        </p:nvSpPr>
        <p:spPr>
          <a:xfrm>
            <a:off x="7122694" y="1511061"/>
            <a:ext cx="4564840" cy="4774871"/>
          </a:xfrm>
        </p:spPr>
        <p:txBody>
          <a:bodyPr vert="horz" lIns="91440" tIns="45720" rIns="91440" bIns="45720" rtlCol="0" anchor="t">
            <a:normAutofit/>
          </a:bodyPr>
          <a:lstStyle/>
          <a:p>
            <a:r>
              <a:rPr lang="en-US" dirty="0">
                <a:ea typeface="+mn-lt"/>
                <a:cs typeface="+mn-lt"/>
              </a:rPr>
              <a:t>Дуња је једина врста </a:t>
            </a:r>
            <a:r>
              <a:rPr lang="en-US">
                <a:ea typeface="+mn-lt"/>
                <a:cs typeface="+mn-lt"/>
              </a:rPr>
              <a:t>рода </a:t>
            </a:r>
            <a:r>
              <a:rPr lang="en-US" i="1">
                <a:ea typeface="+mn-lt"/>
                <a:cs typeface="+mn-lt"/>
              </a:rPr>
              <a:t>Cydonia</a:t>
            </a:r>
            <a:r>
              <a:rPr lang="en-US">
                <a:ea typeface="+mn-lt"/>
                <a:cs typeface="+mn-lt"/>
              </a:rPr>
              <a:t>. </a:t>
            </a:r>
            <a:r>
              <a:rPr lang="en-US" dirty="0">
                <a:ea typeface="+mn-lt"/>
                <a:cs typeface="+mn-lt"/>
              </a:rPr>
              <a:t>Њено ботаничко име потиче од грчког града  Kydonia на сјеверозападу остррита. У Јерменији и Ирану дуња се може наћи у </a:t>
            </a:r>
            <a:r>
              <a:rPr lang="en-US">
                <a:ea typeface="+mn-lt"/>
                <a:cs typeface="+mn-lt"/>
              </a:rPr>
              <a:t>природи. Стабло дуње је 4 до 6 m високо дрво које </a:t>
            </a:r>
            <a:r>
              <a:rPr lang="en-US" dirty="0">
                <a:ea typeface="+mn-lt"/>
                <a:cs typeface="+mn-lt"/>
              </a:rPr>
              <a:t>се може наћи у Азији и Европи. Цвјета у мају и јуну и има бијеле до ружичасте цвјетове. Латице цвјетова су дуге између 2 и 5 cm. Пошто се у топлијим предјелима боље осјећа, култивише се најчешће у виноградарском окружењу.Плод дуње је сличан плоду јабуке или крушке . Од дуња је могућа припрема компота, желеа, као и сокова.Дуње се често саде у подножјима дрвета крушке и других високих воћних стабала и рађају након 4 до 8 година. Размножавање путем пелцера и укрштањем успијева само понекад</a:t>
            </a:r>
            <a:endParaRPr lang="en-US" dirty="0">
              <a:ea typeface="+mn-lt"/>
              <a:cs typeface="+mn-lt"/>
            </a:endParaRPr>
          </a:p>
          <a:p>
            <a:r>
              <a:rPr lang="en-US">
                <a:ea typeface="+mn-lt"/>
                <a:cs typeface="+mn-lt"/>
              </a:rPr>
              <a:t>Станиште: Воћњак</a:t>
            </a:r>
            <a:endParaRPr lang="en-US">
              <a:ea typeface="+mn-lt"/>
              <a:cs typeface="+mn-lt"/>
            </a:endParaRPr>
          </a:p>
          <a:p>
            <a:r>
              <a:rPr lang="en-US">
                <a:ea typeface="+mn-lt"/>
                <a:cs typeface="+mn-lt"/>
              </a:rPr>
              <a:t>Локација: Катун</a:t>
            </a:r>
            <a:endParaRPr lang="en-US">
              <a:cs typeface="Calibri" panose="020F0502020204030204"/>
            </a:endParaRPr>
          </a:p>
          <a:p>
            <a:r>
              <a:rPr lang="en-US">
                <a:ea typeface="+mn-lt"/>
                <a:cs typeface="+mn-lt"/>
              </a:rPr>
              <a:t>.</a:t>
            </a:r>
            <a:endParaRPr lang="en-US">
              <a:cs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940" y="-520460"/>
            <a:ext cx="11164047" cy="1787105"/>
          </a:xfrm>
        </p:spPr>
        <p:txBody>
          <a:bodyPr/>
          <a:lstStyle/>
          <a:p>
            <a:pPr algn="ctr"/>
            <a:r>
              <a:rPr lang="en-US" sz="6000">
                <a:cs typeface="Calibri Light" panose="020F0302020204030204"/>
              </a:rPr>
              <a:t>Хоћу-нећу</a:t>
            </a:r>
            <a:endParaRPr lang="en-US" dirty="0">
              <a:cs typeface="Calibri Light" panose="020F0302020204030204"/>
            </a:endParaRPr>
          </a:p>
        </p:txBody>
      </p:sp>
      <p:pic>
        <p:nvPicPr>
          <p:cNvPr id="5" name="Picture 5"/>
          <p:cNvPicPr>
            <a:picLocks noGrp="1" noChangeAspect="1"/>
          </p:cNvPicPr>
          <p:nvPr>
            <p:ph type="pic" idx="1"/>
          </p:nvPr>
        </p:nvPicPr>
        <p:blipFill rotWithShape="1">
          <a:blip r:embed="rId1"/>
          <a:srcRect t="27792" b="27792"/>
          <a:stretch>
            <a:fillRect/>
          </a:stretch>
        </p:blipFill>
        <p:spPr>
          <a:xfrm>
            <a:off x="409905" y="1548142"/>
            <a:ext cx="6172200" cy="4873625"/>
          </a:xfrm>
        </p:spPr>
      </p:pic>
      <p:sp>
        <p:nvSpPr>
          <p:cNvPr id="4" name="Text Placeholder 3"/>
          <p:cNvSpPr>
            <a:spLocks noGrp="1"/>
          </p:cNvSpPr>
          <p:nvPr>
            <p:ph type="body" sz="half" idx="2"/>
          </p:nvPr>
        </p:nvSpPr>
        <p:spPr>
          <a:xfrm>
            <a:off x="7165826" y="1496684"/>
            <a:ext cx="4622349" cy="4933021"/>
          </a:xfrm>
        </p:spPr>
        <p:txBody>
          <a:bodyPr vert="horz" lIns="91440" tIns="45720" rIns="91440" bIns="45720" rtlCol="0" anchor="t">
            <a:noAutofit/>
          </a:bodyPr>
          <a:lstStyle/>
          <a:p>
            <a:r>
              <a:rPr lang="en-US">
                <a:ea typeface="+mn-lt"/>
                <a:cs typeface="+mn-lt"/>
              </a:rPr>
              <a:t>Хоћу-нећу</a:t>
            </a:r>
            <a:r>
              <a:rPr lang="en-US" b="1" i="1" dirty="0">
                <a:ea typeface="+mn-lt"/>
                <a:cs typeface="+mn-lt"/>
              </a:rPr>
              <a:t> </a:t>
            </a:r>
            <a:r>
              <a:rPr lang="en-US">
                <a:ea typeface="+mn-lt"/>
                <a:cs typeface="+mn-lt"/>
              </a:rPr>
              <a:t>двогодишња </a:t>
            </a:r>
            <a:r>
              <a:rPr lang="en-US" dirty="0">
                <a:ea typeface="+mn-lt"/>
                <a:cs typeface="+mn-lt"/>
              </a:rPr>
              <a:t>је, ређе једногодишња зељаста биљка из породице крсташица.Корен је по типу осовински. Стабло је зељасто, усправно, негранато или гранато, висине до 50 cm. По себи има фине бразде и обично је голо или има ретке длачице у доњем делу.</a:t>
            </a:r>
            <a:br>
              <a:rPr lang="en-US" dirty="0">
                <a:ea typeface="+mn-lt"/>
                <a:cs typeface="+mn-lt"/>
              </a:rPr>
            </a:br>
            <a:r>
              <a:rPr lang="en-US" dirty="0">
                <a:ea typeface="+mn-lt"/>
                <a:cs typeface="+mn-lt"/>
              </a:rPr>
              <a:t>Листови на стаблу су седећи, али су доњи листови, који су постављени у розети, потпуни. По облику су веома варијабилни, цели или на различите начине урезани. Прекривени су звездастим и простим длачицама.Цветови су скупљени у просте, растресите, гроздасте цвасти. Чашични листићи имају јајаст, а крунични округли облик. Круница је беле боје. Плодник се састоји од два листића. Примарно је једноок, а секундарно постаје двоок израстањем преграде. Биљка цвета од априла до октобра.</a:t>
            </a:r>
            <a:br>
              <a:rPr lang="en-US" dirty="0">
                <a:ea typeface="+mn-lt"/>
                <a:cs typeface="+mn-lt"/>
              </a:rPr>
            </a:br>
            <a:r>
              <a:rPr lang="en-US" dirty="0">
                <a:ea typeface="+mn-lt"/>
                <a:cs typeface="+mn-lt"/>
              </a:rPr>
              <a:t>Плод је љушчица. Љушчице су троугласте или обрнуто срцасте, дужине 7-9 mm.</a:t>
            </a:r>
            <a:endParaRPr lang="en-US">
              <a:cs typeface="Calibri" panose="020F0502020204030204"/>
            </a:endParaRPr>
          </a:p>
          <a:p>
            <a:r>
              <a:rPr lang="en-US">
                <a:cs typeface="Calibri" panose="020F0502020204030204"/>
              </a:rPr>
              <a:t>Станиште: Ливада</a:t>
            </a:r>
            <a:endParaRPr lang="en-US">
              <a:cs typeface="Calibri" panose="020F0502020204030204"/>
            </a:endParaRPr>
          </a:p>
          <a:p>
            <a:r>
              <a:rPr lang="en-US">
                <a:cs typeface="Calibri" panose="020F0502020204030204"/>
              </a:rPr>
              <a:t>Локација: Добрујевац</a:t>
            </a:r>
            <a:endParaRPr lang="en-US">
              <a:cs typeface="Calibri" panose="020F0502020204030204"/>
            </a:endParaRPr>
          </a:p>
          <a:p>
            <a:endParaRPr lang="en-US" sz="1800" dirty="0">
              <a:cs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7527" y="-678612"/>
            <a:ext cx="7972274" cy="1600200"/>
          </a:xfrm>
        </p:spPr>
        <p:txBody>
          <a:bodyPr vert="horz" lIns="91440" tIns="45720" rIns="91440" bIns="45720" rtlCol="0" anchor="b">
            <a:noAutofit/>
          </a:bodyPr>
          <a:lstStyle/>
          <a:p>
            <a:r>
              <a:rPr lang="sr-Cyrl-RS" altLang="en-US" sz="6000" err="1">
                <a:cs typeface="Calibri Light" panose="020F0302020204030204"/>
              </a:rPr>
              <a:t>           </a:t>
            </a:r>
            <a:r>
              <a:rPr lang="en-US" sz="6000" err="1">
                <a:cs typeface="Calibri Light" panose="020F0302020204030204"/>
              </a:rPr>
              <a:t>Љубичица</a:t>
            </a:r>
            <a:endParaRPr lang="en-US" sz="6000">
              <a:cs typeface="Calibri Light" panose="020F0302020204030204"/>
            </a:endParaRPr>
          </a:p>
        </p:txBody>
      </p:sp>
      <p:pic>
        <p:nvPicPr>
          <p:cNvPr id="5" name="Picture 5"/>
          <p:cNvPicPr>
            <a:picLocks noGrp="1" noChangeAspect="1"/>
          </p:cNvPicPr>
          <p:nvPr>
            <p:ph type="pic" idx="1"/>
          </p:nvPr>
        </p:nvPicPr>
        <p:blipFill rotWithShape="1">
          <a:blip r:embed="rId1"/>
          <a:srcRect t="31778" b="31778"/>
          <a:stretch>
            <a:fillRect/>
          </a:stretch>
        </p:blipFill>
        <p:spPr>
          <a:xfrm>
            <a:off x="323641" y="1016180"/>
            <a:ext cx="5568351" cy="5074907"/>
          </a:xfrm>
        </p:spPr>
      </p:pic>
      <p:sp>
        <p:nvSpPr>
          <p:cNvPr id="4" name="Text Placeholder 3"/>
          <p:cNvSpPr>
            <a:spLocks noGrp="1"/>
          </p:cNvSpPr>
          <p:nvPr>
            <p:ph type="body" sz="half" idx="2"/>
          </p:nvPr>
        </p:nvSpPr>
        <p:spPr>
          <a:xfrm>
            <a:off x="6274431" y="1022230"/>
            <a:ext cx="4996161" cy="4961776"/>
          </a:xfrm>
        </p:spPr>
        <p:txBody>
          <a:bodyPr vert="horz" lIns="91440" tIns="45720" rIns="91440" bIns="45720" rtlCol="0" anchor="t">
            <a:normAutofit fontScale="92500"/>
          </a:bodyPr>
          <a:lstStyle/>
          <a:p>
            <a:r>
              <a:rPr lang="en-US" sz="2400" err="1">
                <a:cs typeface="Calibri" panose="020F0502020204030204"/>
              </a:rPr>
              <a:t>Љубичица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пореклом</a:t>
            </a:r>
            <a:r>
              <a:rPr lang="en-US" sz="2400" dirty="0">
                <a:cs typeface="Calibri" panose="020F0502020204030204"/>
              </a:rPr>
              <a:t> </a:t>
            </a:r>
            <a:r>
              <a:rPr lang="en-US" sz="2400" err="1">
                <a:cs typeface="Calibri" panose="020F0502020204030204"/>
              </a:rPr>
              <a:t>из</a:t>
            </a:r>
            <a:r>
              <a:rPr lang="en-US" sz="2400" dirty="0">
                <a:cs typeface="Calibri" panose="020F0502020204030204"/>
              </a:rPr>
              <a:t> </a:t>
            </a:r>
            <a:r>
              <a:rPr lang="en-US" sz="2400" err="1">
                <a:cs typeface="Calibri" panose="020F0502020204030204"/>
              </a:rPr>
              <a:t>Европе</a:t>
            </a:r>
            <a:r>
              <a:rPr lang="en-US" sz="2400" dirty="0">
                <a:cs typeface="Calibri" panose="020F0502020204030204"/>
              </a:rPr>
              <a:t>, </a:t>
            </a:r>
            <a:r>
              <a:rPr lang="en-US" sz="2400" err="1">
                <a:cs typeface="Calibri" panose="020F0502020204030204"/>
              </a:rPr>
              <a:t>али</a:t>
            </a:r>
            <a:r>
              <a:rPr lang="en-US" sz="2400" dirty="0">
                <a:cs typeface="Calibri" panose="020F0502020204030204"/>
              </a:rPr>
              <a:t> </a:t>
            </a:r>
            <a:r>
              <a:rPr lang="en-US" sz="2400" err="1">
                <a:cs typeface="Calibri" panose="020F0502020204030204"/>
              </a:rPr>
              <a:t>се</a:t>
            </a:r>
            <a:r>
              <a:rPr lang="en-US" sz="2400" dirty="0">
                <a:cs typeface="Calibri" panose="020F0502020204030204"/>
              </a:rPr>
              <a:t> </a:t>
            </a:r>
            <a:r>
              <a:rPr lang="en-US" sz="2400" err="1">
                <a:cs typeface="Calibri" panose="020F0502020204030204"/>
              </a:rPr>
              <a:t>одавно</a:t>
            </a:r>
            <a:r>
              <a:rPr lang="en-US" sz="2400" dirty="0">
                <a:cs typeface="Calibri" panose="020F0502020204030204"/>
              </a:rPr>
              <a:t> </a:t>
            </a:r>
            <a:r>
              <a:rPr lang="en-US" sz="2400" err="1">
                <a:cs typeface="Calibri" panose="020F0502020204030204"/>
              </a:rPr>
              <a:t>раширила</a:t>
            </a:r>
            <a:r>
              <a:rPr lang="en-US" sz="2400" dirty="0">
                <a:cs typeface="Calibri" panose="020F0502020204030204"/>
              </a:rPr>
              <a:t> и у </a:t>
            </a:r>
            <a:r>
              <a:rPr lang="en-US" sz="2400" err="1">
                <a:cs typeface="Calibri" panose="020F0502020204030204"/>
              </a:rPr>
              <a:t>труге</a:t>
            </a:r>
            <a:r>
              <a:rPr lang="en-US" sz="2400" dirty="0">
                <a:cs typeface="Calibri" panose="020F0502020204030204"/>
              </a:rPr>
              <a:t> </a:t>
            </a:r>
            <a:r>
              <a:rPr lang="en-US" sz="2400" err="1">
                <a:cs typeface="Calibri" panose="020F0502020204030204"/>
              </a:rPr>
              <a:t>крајеве</a:t>
            </a:r>
            <a:r>
              <a:rPr lang="en-US" sz="2400" dirty="0">
                <a:cs typeface="Calibri" panose="020F0502020204030204"/>
              </a:rPr>
              <a:t> </a:t>
            </a:r>
            <a:r>
              <a:rPr lang="en-US" sz="2400" err="1">
                <a:cs typeface="Calibri" panose="020F0502020204030204"/>
              </a:rPr>
              <a:t>света</a:t>
            </a:r>
            <a:r>
              <a:rPr lang="en-US" sz="2400" dirty="0">
                <a:cs typeface="Calibri" panose="020F0502020204030204"/>
              </a:rPr>
              <a:t>. </a:t>
            </a:r>
            <a:r>
              <a:rPr lang="en-US" sz="2400" err="1">
                <a:cs typeface="Calibri" panose="020F0502020204030204"/>
              </a:rPr>
              <a:t>Љубичица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трајна</a:t>
            </a:r>
            <a:r>
              <a:rPr lang="en-US" sz="2400" dirty="0">
                <a:cs typeface="Calibri" panose="020F0502020204030204"/>
              </a:rPr>
              <a:t> </a:t>
            </a:r>
            <a:r>
              <a:rPr lang="en-US" sz="2400" err="1">
                <a:cs typeface="Calibri" panose="020F0502020204030204"/>
              </a:rPr>
              <a:t>пролећна</a:t>
            </a:r>
            <a:r>
              <a:rPr lang="en-US" sz="2400" dirty="0">
                <a:cs typeface="Calibri" panose="020F0502020204030204"/>
              </a:rPr>
              <a:t> </a:t>
            </a:r>
            <a:r>
              <a:rPr lang="en-US" sz="2400" err="1">
                <a:cs typeface="Calibri" panose="020F0502020204030204"/>
              </a:rPr>
              <a:t>биљка</a:t>
            </a:r>
            <a:r>
              <a:rPr lang="en-US" sz="2400" dirty="0">
                <a:cs typeface="Calibri" panose="020F0502020204030204"/>
              </a:rPr>
              <a:t> с </a:t>
            </a:r>
            <a:r>
              <a:rPr lang="en-US" sz="2400" err="1">
                <a:cs typeface="Calibri" panose="020F0502020204030204"/>
              </a:rPr>
              <a:t>одебљалим</a:t>
            </a:r>
            <a:r>
              <a:rPr lang="en-US" sz="2400" dirty="0">
                <a:cs typeface="Calibri" panose="020F0502020204030204"/>
              </a:rPr>
              <a:t> и </a:t>
            </a:r>
            <a:r>
              <a:rPr lang="en-US" sz="2400" err="1">
                <a:cs typeface="Calibri" panose="020F0502020204030204"/>
              </a:rPr>
              <a:t>кратким</a:t>
            </a:r>
            <a:r>
              <a:rPr lang="en-US" sz="2400" dirty="0">
                <a:cs typeface="Calibri" panose="020F0502020204030204"/>
              </a:rPr>
              <a:t> </a:t>
            </a:r>
            <a:r>
              <a:rPr lang="en-US" sz="2400" err="1">
                <a:cs typeface="Calibri" panose="020F0502020204030204"/>
              </a:rPr>
              <a:t>поденком</a:t>
            </a:r>
            <a:r>
              <a:rPr lang="en-US" sz="2400" dirty="0">
                <a:cs typeface="Calibri" panose="020F0502020204030204"/>
              </a:rPr>
              <a:t> </a:t>
            </a:r>
            <a:r>
              <a:rPr lang="en-US" sz="2400" err="1">
                <a:cs typeface="Calibri" panose="020F0502020204030204"/>
              </a:rPr>
              <a:t>из</a:t>
            </a:r>
            <a:r>
              <a:rPr lang="en-US" sz="2400" dirty="0">
                <a:cs typeface="Calibri" panose="020F0502020204030204"/>
              </a:rPr>
              <a:t> </a:t>
            </a:r>
            <a:r>
              <a:rPr lang="en-US" sz="2400" err="1">
                <a:cs typeface="Calibri" panose="020F0502020204030204"/>
              </a:rPr>
              <a:t>којега</a:t>
            </a:r>
            <a:r>
              <a:rPr lang="en-US" sz="2400" dirty="0">
                <a:cs typeface="Calibri" panose="020F0502020204030204"/>
              </a:rPr>
              <a:t> </a:t>
            </a:r>
            <a:r>
              <a:rPr lang="en-US" sz="2400" err="1">
                <a:cs typeface="Calibri" panose="020F0502020204030204"/>
              </a:rPr>
              <a:t>терају</a:t>
            </a:r>
            <a:r>
              <a:rPr lang="en-US" sz="2400" dirty="0">
                <a:cs typeface="Calibri" panose="020F0502020204030204"/>
              </a:rPr>
              <a:t> </a:t>
            </a:r>
            <a:r>
              <a:rPr lang="en-US" sz="2400" err="1">
                <a:cs typeface="Calibri" panose="020F0502020204030204"/>
              </a:rPr>
              <a:t>надземне</a:t>
            </a:r>
            <a:r>
              <a:rPr lang="en-US" sz="2400" dirty="0">
                <a:cs typeface="Calibri" panose="020F0502020204030204"/>
              </a:rPr>
              <a:t> </a:t>
            </a:r>
            <a:r>
              <a:rPr lang="en-US" sz="2400" err="1">
                <a:cs typeface="Calibri" panose="020F0502020204030204"/>
              </a:rPr>
              <a:t>пузаве</a:t>
            </a:r>
            <a:r>
              <a:rPr lang="en-US" sz="2400" dirty="0">
                <a:cs typeface="Calibri" panose="020F0502020204030204"/>
              </a:rPr>
              <a:t> </a:t>
            </a:r>
            <a:r>
              <a:rPr lang="en-US" sz="2400" err="1">
                <a:cs typeface="Calibri" panose="020F0502020204030204"/>
              </a:rPr>
              <a:t>вреже</a:t>
            </a:r>
            <a:r>
              <a:rPr lang="en-US" sz="2400" dirty="0">
                <a:cs typeface="Calibri" panose="020F0502020204030204"/>
              </a:rPr>
              <a:t>. </a:t>
            </a:r>
            <a:r>
              <a:rPr lang="en-US" sz="2400" err="1">
                <a:cs typeface="Calibri" panose="020F0502020204030204"/>
              </a:rPr>
              <a:t>Биљка</a:t>
            </a:r>
            <a:r>
              <a:rPr lang="en-US" sz="2400" dirty="0">
                <a:cs typeface="Calibri" panose="020F0502020204030204"/>
              </a:rPr>
              <a:t> </a:t>
            </a:r>
            <a:r>
              <a:rPr lang="en-US" sz="2400" err="1">
                <a:cs typeface="Calibri" panose="020F0502020204030204"/>
              </a:rPr>
              <a:t>се</a:t>
            </a:r>
            <a:r>
              <a:rPr lang="en-US" sz="2400" dirty="0">
                <a:cs typeface="Calibri" panose="020F0502020204030204"/>
              </a:rPr>
              <a:t> </a:t>
            </a:r>
            <a:r>
              <a:rPr lang="en-US" sz="2400" err="1">
                <a:cs typeface="Calibri" panose="020F0502020204030204"/>
              </a:rPr>
              <a:t>rазмножава</a:t>
            </a:r>
            <a:r>
              <a:rPr lang="en-US" sz="2400" dirty="0">
                <a:cs typeface="Calibri" panose="020F0502020204030204"/>
              </a:rPr>
              <a:t> и </a:t>
            </a:r>
            <a:r>
              <a:rPr lang="en-US" sz="2400" err="1">
                <a:cs typeface="Calibri" panose="020F0502020204030204"/>
              </a:rPr>
              <a:t>семеном</a:t>
            </a:r>
            <a:r>
              <a:rPr lang="en-US" sz="2400" dirty="0">
                <a:cs typeface="Calibri" panose="020F0502020204030204"/>
              </a:rPr>
              <a:t>. </a:t>
            </a:r>
            <a:r>
              <a:rPr lang="en-US" sz="2400" err="1">
                <a:cs typeface="Calibri" panose="020F0502020204030204"/>
              </a:rPr>
              <a:t>Листови</a:t>
            </a:r>
            <a:r>
              <a:rPr lang="en-US" sz="2400" dirty="0">
                <a:cs typeface="Calibri" panose="020F0502020204030204"/>
              </a:rPr>
              <a:t> </a:t>
            </a:r>
            <a:r>
              <a:rPr lang="en-US" sz="2400" err="1">
                <a:cs typeface="Calibri" panose="020F0502020204030204"/>
              </a:rPr>
              <a:t>срцастог</a:t>
            </a:r>
            <a:r>
              <a:rPr lang="en-US" sz="2400" dirty="0">
                <a:cs typeface="Calibri" panose="020F0502020204030204"/>
              </a:rPr>
              <a:t> </a:t>
            </a:r>
            <a:r>
              <a:rPr lang="en-US" sz="2400" err="1">
                <a:cs typeface="Calibri" panose="020F0502020204030204"/>
              </a:rPr>
              <a:t>облика</a:t>
            </a:r>
            <a:r>
              <a:rPr lang="en-US" sz="2400" dirty="0">
                <a:cs typeface="Calibri" panose="020F0502020204030204"/>
              </a:rPr>
              <a:t> </a:t>
            </a:r>
            <a:r>
              <a:rPr lang="en-US" sz="2400" err="1">
                <a:cs typeface="Calibri" panose="020F0502020204030204"/>
              </a:rPr>
              <a:t>имају</a:t>
            </a:r>
            <a:r>
              <a:rPr lang="en-US" sz="2400" dirty="0">
                <a:cs typeface="Calibri" panose="020F0502020204030204"/>
              </a:rPr>
              <a:t> </a:t>
            </a:r>
            <a:r>
              <a:rPr lang="en-US" sz="2400" err="1">
                <a:cs typeface="Calibri" panose="020F0502020204030204"/>
              </a:rPr>
              <a:t>петељку</a:t>
            </a:r>
            <a:r>
              <a:rPr lang="en-US" sz="2400" dirty="0">
                <a:cs typeface="Calibri" panose="020F0502020204030204"/>
              </a:rPr>
              <a:t>. </a:t>
            </a:r>
            <a:r>
              <a:rPr lang="en-US" sz="2400" err="1">
                <a:cs typeface="Calibri" panose="020F0502020204030204"/>
              </a:rPr>
              <a:t>Тамно</a:t>
            </a:r>
            <a:r>
              <a:rPr lang="en-US" sz="2400" dirty="0">
                <a:cs typeface="Calibri" panose="020F0502020204030204"/>
              </a:rPr>
              <a:t> </a:t>
            </a:r>
            <a:r>
              <a:rPr lang="en-US" sz="2400" err="1">
                <a:cs typeface="Calibri" panose="020F0502020204030204"/>
              </a:rPr>
              <a:t>љубичасти</a:t>
            </a:r>
            <a:r>
              <a:rPr lang="en-US" sz="2400" dirty="0">
                <a:cs typeface="Calibri" panose="020F0502020204030204"/>
              </a:rPr>
              <a:t> </a:t>
            </a:r>
            <a:r>
              <a:rPr lang="en-US" sz="2400" err="1">
                <a:cs typeface="Calibri" panose="020F0502020204030204"/>
              </a:rPr>
              <a:t>мирисни</a:t>
            </a:r>
            <a:r>
              <a:rPr lang="en-US" sz="2400" dirty="0">
                <a:cs typeface="Calibri" panose="020F0502020204030204"/>
              </a:rPr>
              <a:t> </a:t>
            </a:r>
            <a:r>
              <a:rPr lang="en-US" sz="2400" err="1">
                <a:cs typeface="Calibri" panose="020F0502020204030204"/>
              </a:rPr>
              <a:t>цветови</a:t>
            </a:r>
            <a:r>
              <a:rPr lang="en-US" sz="2400" dirty="0">
                <a:cs typeface="Calibri" panose="020F0502020204030204"/>
              </a:rPr>
              <a:t> </a:t>
            </a:r>
            <a:r>
              <a:rPr lang="en-US" sz="2400" err="1">
                <a:cs typeface="Calibri" panose="020F0502020204030204"/>
              </a:rPr>
              <a:t>стоје</a:t>
            </a:r>
            <a:r>
              <a:rPr lang="en-US" sz="2400" dirty="0">
                <a:cs typeface="Calibri" panose="020F0502020204030204"/>
              </a:rPr>
              <a:t> </a:t>
            </a:r>
            <a:r>
              <a:rPr lang="en-US" sz="2400" err="1">
                <a:cs typeface="Calibri" panose="020F0502020204030204"/>
              </a:rPr>
              <a:t>појединачно</a:t>
            </a:r>
            <a:r>
              <a:rPr lang="en-US" sz="2400" dirty="0">
                <a:cs typeface="Calibri" panose="020F0502020204030204"/>
              </a:rPr>
              <a:t> </a:t>
            </a:r>
            <a:r>
              <a:rPr lang="en-US" sz="2400" err="1">
                <a:cs typeface="Calibri" panose="020F0502020204030204"/>
              </a:rPr>
              <a:t>на</a:t>
            </a:r>
            <a:r>
              <a:rPr lang="en-US" sz="2400" dirty="0">
                <a:cs typeface="Calibri" panose="020F0502020204030204"/>
              </a:rPr>
              <a:t> </a:t>
            </a:r>
            <a:r>
              <a:rPr lang="en-US" sz="2400" err="1">
                <a:cs typeface="Calibri" panose="020F0502020204030204"/>
              </a:rPr>
              <a:t>прилично</a:t>
            </a:r>
            <a:r>
              <a:rPr lang="en-US" sz="2400" dirty="0">
                <a:cs typeface="Calibri" panose="020F0502020204030204"/>
              </a:rPr>
              <a:t> </a:t>
            </a:r>
            <a:r>
              <a:rPr lang="en-US" sz="2400" err="1">
                <a:cs typeface="Calibri" panose="020F0502020204030204"/>
              </a:rPr>
              <a:t>дугачким</a:t>
            </a:r>
            <a:r>
              <a:rPr lang="en-US" sz="2400" dirty="0">
                <a:cs typeface="Calibri" panose="020F0502020204030204"/>
              </a:rPr>
              <a:t> </a:t>
            </a:r>
            <a:r>
              <a:rPr lang="en-US" sz="2400" err="1">
                <a:cs typeface="Calibri" panose="020F0502020204030204"/>
              </a:rPr>
              <a:t>стабљикама</a:t>
            </a:r>
            <a:r>
              <a:rPr lang="en-US" sz="2400" dirty="0">
                <a:cs typeface="Calibri" panose="020F0502020204030204"/>
              </a:rPr>
              <a:t>. </a:t>
            </a:r>
            <a:r>
              <a:rPr lang="en-US" sz="2400" err="1">
                <a:cs typeface="Calibri" panose="020F0502020204030204"/>
              </a:rPr>
              <a:t>Расте</a:t>
            </a:r>
            <a:r>
              <a:rPr lang="en-US" sz="2400" dirty="0">
                <a:cs typeface="Calibri" panose="020F0502020204030204"/>
              </a:rPr>
              <a:t> </a:t>
            </a:r>
            <a:r>
              <a:rPr lang="en-US" sz="2400" err="1">
                <a:cs typeface="Calibri" panose="020F0502020204030204"/>
              </a:rPr>
              <a:t>на</a:t>
            </a:r>
            <a:r>
              <a:rPr lang="en-US" sz="2400" dirty="0">
                <a:cs typeface="Calibri" panose="020F0502020204030204"/>
              </a:rPr>
              <a:t> </a:t>
            </a:r>
            <a:r>
              <a:rPr lang="en-US" sz="2400" err="1">
                <a:cs typeface="Calibri" panose="020F0502020204030204"/>
              </a:rPr>
              <a:t>чидтинама</a:t>
            </a:r>
            <a:r>
              <a:rPr lang="en-US" sz="2400" dirty="0">
                <a:cs typeface="Calibri" panose="020F0502020204030204"/>
              </a:rPr>
              <a:t>, </a:t>
            </a:r>
            <a:r>
              <a:rPr lang="en-US" sz="2400" err="1">
                <a:cs typeface="Calibri" panose="020F0502020204030204"/>
              </a:rPr>
              <a:t>између</a:t>
            </a:r>
            <a:r>
              <a:rPr lang="en-US" sz="2400" dirty="0">
                <a:cs typeface="Calibri" panose="020F0502020204030204"/>
              </a:rPr>
              <a:t> </a:t>
            </a:r>
            <a:r>
              <a:rPr lang="en-US" sz="2400" err="1">
                <a:cs typeface="Calibri" panose="020F0502020204030204"/>
              </a:rPr>
              <a:t>грмља</a:t>
            </a:r>
            <a:r>
              <a:rPr lang="en-US" sz="2400" dirty="0">
                <a:cs typeface="Calibri" panose="020F0502020204030204"/>
              </a:rPr>
              <a:t> </a:t>
            </a:r>
            <a:r>
              <a:rPr lang="en-US" sz="2400" err="1">
                <a:cs typeface="Calibri" panose="020F0502020204030204"/>
              </a:rPr>
              <a:t>по</a:t>
            </a:r>
            <a:r>
              <a:rPr lang="en-US" sz="2400" dirty="0">
                <a:cs typeface="Calibri" panose="020F0502020204030204"/>
              </a:rPr>
              <a:t> </a:t>
            </a:r>
            <a:r>
              <a:rPr lang="en-US" sz="2400" err="1">
                <a:cs typeface="Calibri" panose="020F0502020204030204"/>
              </a:rPr>
              <a:t>сеновитим</a:t>
            </a:r>
            <a:r>
              <a:rPr lang="en-US" sz="2400" dirty="0">
                <a:cs typeface="Calibri" panose="020F0502020204030204"/>
              </a:rPr>
              <a:t> </a:t>
            </a:r>
            <a:r>
              <a:rPr lang="en-US" sz="2400" err="1">
                <a:cs typeface="Calibri" panose="020F0502020204030204"/>
              </a:rPr>
              <a:t>местима</a:t>
            </a:r>
            <a:r>
              <a:rPr lang="en-US" sz="2400" dirty="0">
                <a:cs typeface="Calibri" panose="020F0502020204030204"/>
              </a:rPr>
              <a:t> </a:t>
            </a:r>
            <a:r>
              <a:rPr lang="en-US" sz="2400" err="1">
                <a:cs typeface="Calibri" panose="020F0502020204030204"/>
              </a:rPr>
              <a:t>уз</a:t>
            </a:r>
            <a:r>
              <a:rPr lang="en-US" sz="2400" dirty="0">
                <a:cs typeface="Calibri" panose="020F0502020204030204"/>
              </a:rPr>
              <a:t> </a:t>
            </a:r>
            <a:r>
              <a:rPr lang="en-US" sz="2400" err="1">
                <a:cs typeface="Calibri" panose="020F0502020204030204"/>
              </a:rPr>
              <a:t>рубове</a:t>
            </a:r>
            <a:r>
              <a:rPr lang="en-US" sz="2400" dirty="0">
                <a:cs typeface="Calibri" panose="020F0502020204030204"/>
              </a:rPr>
              <a:t> </a:t>
            </a:r>
            <a:r>
              <a:rPr lang="en-US" sz="2400" err="1">
                <a:cs typeface="Calibri" panose="020F0502020204030204"/>
              </a:rPr>
              <a:t>шума</a:t>
            </a:r>
            <a:r>
              <a:rPr lang="en-US" sz="2400" dirty="0">
                <a:cs typeface="Calibri" panose="020F0502020204030204"/>
              </a:rPr>
              <a:t>.</a:t>
            </a:r>
            <a:endParaRPr lang="en-US" sz="2400" dirty="0">
              <a:cs typeface="Calibri" panose="020F0502020204030204"/>
            </a:endParaRPr>
          </a:p>
          <a:p>
            <a:r>
              <a:rPr lang="en-US" sz="2400">
                <a:cs typeface="Calibri" panose="020F0502020204030204"/>
              </a:rPr>
              <a:t>Станиште:  Ливада</a:t>
            </a:r>
            <a:endParaRPr lang="en-US" sz="2400">
              <a:cs typeface="Calibri" panose="020F0502020204030204"/>
            </a:endParaRPr>
          </a:p>
          <a:p>
            <a:r>
              <a:rPr lang="en-US" sz="2400">
                <a:cs typeface="Calibri" panose="020F0502020204030204"/>
              </a:rPr>
              <a:t>Локација: Катун</a:t>
            </a:r>
            <a:endParaRPr lang="en-US" sz="2400" dirty="0">
              <a:cs typeface="Calibri" panose="020F050202020403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826" y="-491706"/>
            <a:ext cx="10890877" cy="1600200"/>
          </a:xfrm>
        </p:spPr>
        <p:txBody>
          <a:bodyPr/>
          <a:lstStyle/>
          <a:p>
            <a:pPr algn="l"/>
            <a:r>
              <a:rPr lang="sr-Cyrl-RS" altLang="en-US" sz="6000">
                <a:cs typeface="Calibri Light" panose="020F0302020204030204"/>
              </a:rPr>
              <a:t>           </a:t>
            </a:r>
            <a:r>
              <a:rPr lang="en-US" sz="6000">
                <a:cs typeface="Calibri Light" panose="020F0302020204030204"/>
              </a:rPr>
              <a:t>Мушкатла</a:t>
            </a:r>
            <a:endParaRPr lang="en-US"/>
          </a:p>
        </p:txBody>
      </p:sp>
      <p:pic>
        <p:nvPicPr>
          <p:cNvPr id="5" name="Picture 5" descr="A picture containing grass, outdoor, flower, plant&#10;&#10;Description automatically generated"/>
          <p:cNvPicPr>
            <a:picLocks noGrp="1" noChangeAspect="1"/>
          </p:cNvPicPr>
          <p:nvPr>
            <p:ph type="pic" idx="1"/>
          </p:nvPr>
        </p:nvPicPr>
        <p:blipFill rotWithShape="1">
          <a:blip r:embed="rId1"/>
          <a:srcRect t="27792" b="27792"/>
          <a:stretch>
            <a:fillRect/>
          </a:stretch>
        </p:blipFill>
        <p:spPr>
          <a:xfrm>
            <a:off x="510547" y="1476255"/>
            <a:ext cx="6172200" cy="4873625"/>
          </a:xfrm>
        </p:spPr>
      </p:pic>
      <p:sp>
        <p:nvSpPr>
          <p:cNvPr id="4" name="Text Placeholder 3"/>
          <p:cNvSpPr>
            <a:spLocks noGrp="1"/>
          </p:cNvSpPr>
          <p:nvPr>
            <p:ph type="body" sz="half" idx="2"/>
          </p:nvPr>
        </p:nvSpPr>
        <p:spPr>
          <a:xfrm>
            <a:off x="7079561" y="1482306"/>
            <a:ext cx="4766123" cy="4789248"/>
          </a:xfrm>
        </p:spPr>
        <p:txBody>
          <a:bodyPr vert="horz" lIns="91440" tIns="45720" rIns="91440" bIns="45720" rtlCol="0" anchor="t">
            <a:normAutofit fontScale="85000" lnSpcReduction="10000"/>
          </a:bodyPr>
          <a:lstStyle/>
          <a:p>
            <a:r>
              <a:rPr lang="en-US" sz="2400">
                <a:ea typeface="+mn-lt"/>
                <a:cs typeface="+mn-lt"/>
              </a:rPr>
              <a:t>Мушкатла, пеларгонија и белагона су </a:t>
            </a:r>
            <a:r>
              <a:rPr lang="en-US" sz="2400" dirty="0">
                <a:ea typeface="+mn-lt"/>
                <a:cs typeface="+mn-lt"/>
              </a:rPr>
              <a:t>називи за биљке рода </a:t>
            </a:r>
            <a:r>
              <a:rPr lang="en-US" sz="2400" i="1" dirty="0">
                <a:ea typeface="+mn-lt"/>
                <a:cs typeface="+mn-lt"/>
              </a:rPr>
              <a:t>Pelargonium</a:t>
            </a:r>
            <a:r>
              <a:rPr lang="en-US" sz="2400" dirty="0">
                <a:ea typeface="+mn-lt"/>
                <a:cs typeface="+mn-lt"/>
              </a:rPr>
              <a:t>. Род обухвата око 200 врста зељастих биљака, од којих се неке узгајају као кућне, а неке су битне у индустрији мириса. Центар распрострањења рода је јужна Африка, посебно Капска флористичка област. Мушкатле су једногодишње или вишегодишње зељасте биљке, са наизменичним лисном распоредом. Облик листова је веома варијабилан. Мушкатле поседују жлездане длаке на стаблу и листовима, које садрже ароматична уља. Цветови су зигоморфни, сакупљени у цвасти. Плод је шизокарпијум.</a:t>
            </a:r>
            <a:endParaRPr lang="en-US" sz="2400" dirty="0">
              <a:ea typeface="+mn-lt"/>
              <a:cs typeface="+mn-lt"/>
            </a:endParaRPr>
          </a:p>
          <a:p>
            <a:r>
              <a:rPr lang="en-US" sz="2400">
                <a:cs typeface="Calibri" panose="020F0502020204030204"/>
              </a:rPr>
              <a:t>Станиште: Двориште</a:t>
            </a:r>
            <a:endParaRPr lang="en-US" sz="2400" dirty="0">
              <a:cs typeface="Calibri" panose="020F0502020204030204"/>
            </a:endParaRPr>
          </a:p>
          <a:p>
            <a:r>
              <a:rPr lang="en-US" sz="2400">
                <a:cs typeface="Calibri" panose="020F0502020204030204"/>
              </a:rPr>
              <a:t>Локација: Добрујевац</a:t>
            </a:r>
            <a:endParaRPr lang="en-US" sz="2400" dirty="0">
              <a:cs typeface="Calibri" panose="020F0502020204030204"/>
            </a:endParaRPr>
          </a:p>
          <a:p>
            <a:endParaRPr lang="en-US" sz="2400" dirty="0">
              <a:cs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109" y="-966159"/>
            <a:ext cx="10862123" cy="2175294"/>
          </a:xfrm>
        </p:spPr>
        <p:txBody>
          <a:bodyPr/>
          <a:lstStyle/>
          <a:p>
            <a:pPr algn="l"/>
            <a:r>
              <a:rPr lang="en-US" sz="6000">
                <a:cs typeface="Calibri Light" panose="020F0302020204030204"/>
              </a:rPr>
              <a:t>Ружа</a:t>
            </a:r>
            <a:endParaRPr lang="en-US"/>
          </a:p>
        </p:txBody>
      </p:sp>
      <p:sp>
        <p:nvSpPr>
          <p:cNvPr id="4" name="Text Placeholder 3"/>
          <p:cNvSpPr>
            <a:spLocks noGrp="1"/>
          </p:cNvSpPr>
          <p:nvPr>
            <p:ph type="body" sz="half" idx="2"/>
          </p:nvPr>
        </p:nvSpPr>
        <p:spPr>
          <a:xfrm>
            <a:off x="6863900" y="1525438"/>
            <a:ext cx="5096802" cy="6212605"/>
          </a:xfrm>
        </p:spPr>
        <p:txBody>
          <a:bodyPr vert="horz" lIns="91440" tIns="45720" rIns="91440" bIns="45720" rtlCol="0" anchor="t">
            <a:noAutofit/>
          </a:bodyPr>
          <a:lstStyle/>
          <a:p>
            <a:r>
              <a:rPr lang="en-US" sz="2000" dirty="0">
                <a:ea typeface="+mn-lt"/>
                <a:cs typeface="+mn-lt"/>
              </a:rPr>
              <a:t>Ружа је род дрвенастих биљака из породице ружа. Узгаја се због лепих мирисних цветова и до данас постоје многи хибриди и култивари ружа који се међусобно разликују по боји и изгледу цвета, мирису и постојању трнова. Постоји велики број дивљих ружа, чији се плод богат витамином Ц користи у исхрани и за припрему чајева. Од око 100 врста рода ружа у Србији расте двадесетак. Србија и југ Француске су најбоља поднебља за гајење ружа.Ружа се поред своје лепоте и мириса као украсно цвеће користи </a:t>
            </a:r>
            <a:r>
              <a:rPr lang="en-US" sz="2000">
                <a:ea typeface="+mn-lt"/>
                <a:cs typeface="+mn-lt"/>
              </a:rPr>
              <a:t>у: козметици, медицини и кулинарству</a:t>
            </a:r>
            <a:endParaRPr lang="en-US" sz="2000" dirty="0">
              <a:cs typeface="Calibri" panose="020F0502020204030204"/>
            </a:endParaRPr>
          </a:p>
          <a:p>
            <a:r>
              <a:rPr lang="en-US" sz="2000">
                <a:cs typeface="Calibri" panose="020F0502020204030204"/>
              </a:rPr>
              <a:t>Станиште: Двориште</a:t>
            </a:r>
            <a:endParaRPr lang="en-US" sz="2000">
              <a:cs typeface="Calibri" panose="020F0502020204030204"/>
            </a:endParaRPr>
          </a:p>
          <a:p>
            <a:r>
              <a:rPr lang="en-US" sz="2000">
                <a:cs typeface="Calibri" panose="020F0502020204030204"/>
              </a:rPr>
              <a:t>Локација: Добрујевац</a:t>
            </a:r>
            <a:endParaRPr lang="en-US" sz="2000">
              <a:cs typeface="Calibri" panose="020F0502020204030204"/>
            </a:endParaRPr>
          </a:p>
          <a:p>
            <a:endParaRPr lang="en-US" dirty="0">
              <a:cs typeface="Calibri" panose="020F0502020204030204"/>
            </a:endParaRPr>
          </a:p>
        </p:txBody>
      </p:sp>
      <p:pic>
        <p:nvPicPr>
          <p:cNvPr id="7" name="Picture 7" descr="A picture containing grass, outdoor, plant, flower&#10;&#10;Description automatically generated"/>
          <p:cNvPicPr>
            <a:picLocks noGrp="1" noChangeAspect="1"/>
          </p:cNvPicPr>
          <p:nvPr>
            <p:ph type="pic" idx="1"/>
          </p:nvPr>
        </p:nvPicPr>
        <p:blipFill rotWithShape="1">
          <a:blip r:embed="rId1"/>
          <a:srcRect t="27792" b="27792"/>
          <a:stretch>
            <a:fillRect/>
          </a:stretch>
        </p:blipFill>
        <p:spPr>
          <a:xfrm>
            <a:off x="481792" y="1389991"/>
            <a:ext cx="6172200" cy="487362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901" y="-836762"/>
            <a:ext cx="10876500" cy="1815860"/>
          </a:xfrm>
        </p:spPr>
        <p:txBody>
          <a:bodyPr/>
          <a:lstStyle/>
          <a:p>
            <a:r>
              <a:rPr lang="sr-Cyrl-RS" altLang="en-US" sz="6000">
                <a:cs typeface="Calibri Light" panose="020F0302020204030204"/>
              </a:rPr>
              <a:t>                       </a:t>
            </a:r>
            <a:r>
              <a:rPr lang="en-US" sz="6000">
                <a:cs typeface="Calibri Light" panose="020F0302020204030204"/>
              </a:rPr>
              <a:t>Здравац</a:t>
            </a:r>
            <a:endParaRPr lang="en-US"/>
          </a:p>
        </p:txBody>
      </p:sp>
      <p:pic>
        <p:nvPicPr>
          <p:cNvPr id="5" name="Picture 5"/>
          <p:cNvPicPr>
            <a:picLocks noGrp="1" noChangeAspect="1"/>
          </p:cNvPicPr>
          <p:nvPr>
            <p:ph type="pic" idx="1"/>
          </p:nvPr>
        </p:nvPicPr>
        <p:blipFill rotWithShape="1">
          <a:blip r:embed="rId1"/>
          <a:srcRect l="14381" r="14381"/>
          <a:stretch>
            <a:fillRect/>
          </a:stretch>
        </p:blipFill>
        <p:spPr>
          <a:xfrm rot="16200000">
            <a:off x="409904" y="1361236"/>
            <a:ext cx="5496464" cy="4988644"/>
          </a:xfrm>
        </p:spPr>
      </p:pic>
      <p:sp>
        <p:nvSpPr>
          <p:cNvPr id="4" name="Text Placeholder 3"/>
          <p:cNvSpPr>
            <a:spLocks noGrp="1"/>
          </p:cNvSpPr>
          <p:nvPr>
            <p:ph type="body" sz="half" idx="2"/>
          </p:nvPr>
        </p:nvSpPr>
        <p:spPr>
          <a:xfrm>
            <a:off x="6446959" y="1180381"/>
            <a:ext cx="5096803" cy="5321210"/>
          </a:xfrm>
        </p:spPr>
        <p:txBody>
          <a:bodyPr vert="horz" lIns="91440" tIns="45720" rIns="91440" bIns="45720" rtlCol="0" anchor="t">
            <a:normAutofit/>
          </a:bodyPr>
          <a:lstStyle/>
          <a:p>
            <a:r>
              <a:rPr lang="en-US" sz="2400" dirty="0">
                <a:ea typeface="+mn-lt"/>
                <a:cs typeface="+mn-lt"/>
              </a:rPr>
              <a:t>Зељаста,вишегодишња биљка усправног стабла високог до 40 cm. Листови су на дугачким дршкама и са лискама издељеним на крупне режњеве. Цветови јасно уочљиви са црвеним до тамноцрвеним круничним и шиљатим, јајастог облика чашичним листићима. Ризом је добро развијен, </a:t>
            </a:r>
            <a:r>
              <a:rPr lang="en-US" sz="2400">
                <a:ea typeface="+mn-lt"/>
                <a:cs typeface="+mn-lt"/>
              </a:rPr>
              <a:t>крупан дужине 10-</a:t>
            </a:r>
            <a:r>
              <a:rPr lang="en-US" sz="2400" dirty="0">
                <a:ea typeface="+mn-lt"/>
                <a:cs typeface="+mn-lt"/>
              </a:rPr>
              <a:t>15 цм, са љуспастим залисцима и косо постављен.</a:t>
            </a:r>
            <a:endParaRPr lang="en-US" sz="2400" dirty="0">
              <a:ea typeface="+mn-lt"/>
              <a:cs typeface="+mn-lt"/>
            </a:endParaRPr>
          </a:p>
          <a:p>
            <a:r>
              <a:rPr lang="en-US" sz="2400">
                <a:cs typeface="Calibri" panose="020F0502020204030204"/>
              </a:rPr>
              <a:t>Станиште: Двориште</a:t>
            </a:r>
            <a:endParaRPr lang="en-US" sz="2400">
              <a:cs typeface="Calibri" panose="020F0502020204030204"/>
            </a:endParaRPr>
          </a:p>
          <a:p>
            <a:r>
              <a:rPr lang="en-US" sz="2400">
                <a:cs typeface="Calibri" panose="020F0502020204030204"/>
              </a:rPr>
              <a:t>Локација: Добрујевац</a:t>
            </a:r>
            <a:endParaRPr lang="en-US" sz="2400" dirty="0">
              <a:cs typeface="Calibri" panose="020F050202020403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31" y="-592347"/>
            <a:ext cx="11293444" cy="1873369"/>
          </a:xfrm>
        </p:spPr>
        <p:txBody>
          <a:bodyPr/>
          <a:lstStyle/>
          <a:p>
            <a:r>
              <a:rPr lang="sr-Cyrl-RS" altLang="en-US" sz="6000">
                <a:cs typeface="Calibri Light" panose="020F0302020204030204"/>
              </a:rPr>
              <a:t>                          </a:t>
            </a:r>
            <a:r>
              <a:rPr lang="en-US" sz="6000">
                <a:cs typeface="Calibri Light" panose="020F0302020204030204"/>
              </a:rPr>
              <a:t>Чуваркућа</a:t>
            </a:r>
            <a:endParaRPr lang="en-US" sz="6000" dirty="0">
              <a:cs typeface="Calibri Light" panose="020F0302020204030204"/>
            </a:endParaRPr>
          </a:p>
        </p:txBody>
      </p:sp>
      <p:sp>
        <p:nvSpPr>
          <p:cNvPr id="4" name="Text Placeholder 3"/>
          <p:cNvSpPr>
            <a:spLocks noGrp="1"/>
          </p:cNvSpPr>
          <p:nvPr>
            <p:ph type="body" sz="half" idx="2"/>
          </p:nvPr>
        </p:nvSpPr>
        <p:spPr>
          <a:xfrm>
            <a:off x="7036429" y="1568570"/>
            <a:ext cx="4651104" cy="4875512"/>
          </a:xfrm>
        </p:spPr>
        <p:txBody>
          <a:bodyPr vert="horz" lIns="91440" tIns="45720" rIns="91440" bIns="45720" rtlCol="0" anchor="t">
            <a:normAutofit lnSpcReduction="10000"/>
          </a:bodyPr>
          <a:lstStyle/>
          <a:p>
            <a:r>
              <a:rPr lang="en-US" sz="1800">
                <a:ea typeface="+mn-lt"/>
                <a:cs typeface="+mn-lt"/>
              </a:rPr>
              <a:t>Чуваркућа је вишегодишња зељаста биљка из </a:t>
            </a:r>
            <a:r>
              <a:rPr lang="en-US" sz="1800" dirty="0">
                <a:ea typeface="+mn-lt"/>
                <a:cs typeface="+mn-lt"/>
              </a:rPr>
              <a:t>истоименог рода. Назив потиче од речи semper vivеre-стално жива, и речи tectorum-кров.Висока је од 10 до 30 cm, листови су розетасти, црепасти и при врху црвени. На врху стабљике су звездасти цветови црвене боје, код неких подврста и црвено-љубичасте или жуте.Чуваркућа расте на стенама, зидовима, крововима и лако се одржава. Постоји веровање да чува од грома, болести и вештица.Чуваркућа садржи танин, слуз, смолу, калцијум малат, масно уље, мрављу и јабучку киселину.Народна имена чуваркуће су још и пазикућа, ваздажива, дивље смиље, жедњак.</a:t>
            </a:r>
            <a:endParaRPr lang="en-US" sz="1800">
              <a:cs typeface="Calibri" panose="020F0502020204030204"/>
            </a:endParaRPr>
          </a:p>
          <a:p>
            <a:r>
              <a:rPr lang="en-US" sz="1800">
                <a:cs typeface="Calibri" panose="020F0502020204030204"/>
              </a:rPr>
              <a:t>Станиште: Двориште</a:t>
            </a:r>
            <a:endParaRPr lang="en-US" sz="1800" dirty="0">
              <a:cs typeface="Calibri" panose="020F0502020204030204"/>
            </a:endParaRPr>
          </a:p>
          <a:p>
            <a:r>
              <a:rPr lang="en-US" sz="1800">
                <a:cs typeface="Calibri" panose="020F0502020204030204"/>
              </a:rPr>
              <a:t>Локација: Добрујевац</a:t>
            </a:r>
            <a:endParaRPr lang="en-US" sz="1800" dirty="0">
              <a:cs typeface="Calibri" panose="020F0502020204030204"/>
            </a:endParaRPr>
          </a:p>
          <a:p>
            <a:endParaRPr lang="en-US" dirty="0">
              <a:cs typeface="Calibri" panose="020F0502020204030204"/>
            </a:endParaRPr>
          </a:p>
        </p:txBody>
      </p:sp>
      <p:pic>
        <p:nvPicPr>
          <p:cNvPr id="15" name="Picture 15"/>
          <p:cNvPicPr>
            <a:picLocks noGrp="1" noChangeAspect="1"/>
          </p:cNvPicPr>
          <p:nvPr>
            <p:ph type="pic" idx="1"/>
          </p:nvPr>
        </p:nvPicPr>
        <p:blipFill rotWithShape="1">
          <a:blip r:embed="rId1"/>
          <a:srcRect t="27792" b="27792"/>
          <a:stretch>
            <a:fillRect/>
          </a:stretch>
        </p:blipFill>
        <p:spPr>
          <a:xfrm>
            <a:off x="495420" y="1475836"/>
            <a:ext cx="6172200" cy="48736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221" y="-736121"/>
            <a:ext cx="12472387" cy="1729596"/>
          </a:xfrm>
        </p:spPr>
        <p:txBody>
          <a:bodyPr>
            <a:normAutofit/>
          </a:bodyPr>
          <a:lstStyle/>
          <a:p>
            <a:pPr algn="ctr"/>
            <a:r>
              <a:rPr lang="en-US" sz="6000">
                <a:cs typeface="Calibri Light" panose="020F0302020204030204"/>
              </a:rPr>
              <a:t>Црна зова(Базовка)</a:t>
            </a:r>
            <a:endParaRPr lang="en-US" sz="6000" dirty="0">
              <a:cs typeface="Calibri Light" panose="020F0302020204030204"/>
            </a:endParaRPr>
          </a:p>
        </p:txBody>
      </p:sp>
      <p:sp>
        <p:nvSpPr>
          <p:cNvPr id="4" name="Text Placeholder 3"/>
          <p:cNvSpPr>
            <a:spLocks noGrp="1"/>
          </p:cNvSpPr>
          <p:nvPr>
            <p:ph type="body" sz="half" idx="2"/>
          </p:nvPr>
        </p:nvSpPr>
        <p:spPr>
          <a:xfrm>
            <a:off x="7266467" y="1151626"/>
            <a:ext cx="4392312" cy="4875512"/>
          </a:xfrm>
        </p:spPr>
        <p:txBody>
          <a:bodyPr vert="horz" lIns="91440" tIns="45720" rIns="91440" bIns="45720" rtlCol="0" anchor="t">
            <a:normAutofit lnSpcReduction="10000"/>
          </a:bodyPr>
          <a:lstStyle/>
          <a:p>
            <a:r>
              <a:rPr lang="en-US" sz="1800">
                <a:ea typeface="+mn-lt"/>
                <a:cs typeface="+mn-lt"/>
              </a:rPr>
              <a:t>Ниско дрво или жбун са уздужно испуцалом, сивосмеђом кором, листопадно расте 3 до 10 м висине. Младе гране су зелене, прошаране светлим цртицама и са унутрашњошћу испуњеном белом сржи. Листови су непарно перасти, наспрамни са листићима чији је обод тестерасто назубљен. Цветови су жућкастобели, сићушни, пријатног мириса и сакупљени у крупне, штитасте, пљоснате цвасти чија ширина достиже 20 cm, цветање је од априла до јуна. Плод је округла, у почетку зелена, а касније црна коштуница са 3-4 семена. Почиње да дозрева од августа. Потребно је упозорити да су листови црне зове и незреле бобоце, због самбунигрина отровни.</a:t>
            </a:r>
            <a:endParaRPr lang="en-US" sz="1800">
              <a:ea typeface="+mn-lt"/>
              <a:cs typeface="+mn-lt"/>
            </a:endParaRPr>
          </a:p>
          <a:p>
            <a:r>
              <a:rPr lang="en-US" sz="1800">
                <a:cs typeface="Calibri" panose="020F0502020204030204"/>
              </a:rPr>
              <a:t>Станиште:  Поред пута</a:t>
            </a:r>
            <a:endParaRPr lang="en-US" sz="1800" dirty="0">
              <a:cs typeface="Calibri" panose="020F0502020204030204"/>
            </a:endParaRPr>
          </a:p>
          <a:p>
            <a:r>
              <a:rPr lang="en-US" sz="1800">
                <a:cs typeface="Calibri" panose="020F0502020204030204"/>
              </a:rPr>
              <a:t>Локација: Добрујевац</a:t>
            </a:r>
            <a:endParaRPr lang="en-US" sz="1800" dirty="0">
              <a:cs typeface="Calibri" panose="020F0502020204030204"/>
            </a:endParaRPr>
          </a:p>
        </p:txBody>
      </p:sp>
      <p:pic>
        <p:nvPicPr>
          <p:cNvPr id="8" name="Picture 8" descr="A picture containing tree, outdoor, plant, leaf&#10;&#10;Description automatically generated"/>
          <p:cNvPicPr>
            <a:picLocks noGrp="1" noChangeAspect="1"/>
          </p:cNvPicPr>
          <p:nvPr>
            <p:ph type="pic" idx="1"/>
          </p:nvPr>
        </p:nvPicPr>
        <p:blipFill rotWithShape="1">
          <a:blip r:embed="rId1"/>
          <a:srcRect t="27792" b="27792"/>
          <a:stretch>
            <a:fillRect/>
          </a:stretch>
        </p:blipFill>
        <p:spPr>
          <a:xfrm>
            <a:off x="381150" y="1145576"/>
            <a:ext cx="6172200" cy="48736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883" y="-664234"/>
            <a:ext cx="10675218" cy="1902124"/>
          </a:xfrm>
        </p:spPr>
        <p:txBody>
          <a:bodyPr/>
          <a:lstStyle/>
          <a:p>
            <a:pPr algn="ctr"/>
            <a:r>
              <a:rPr lang="en-US" sz="6000">
                <a:cs typeface="Calibri Light" panose="020F0302020204030204"/>
              </a:rPr>
              <a:t>Багрем</a:t>
            </a:r>
            <a:endParaRPr lang="en-US"/>
          </a:p>
        </p:txBody>
      </p:sp>
      <p:sp>
        <p:nvSpPr>
          <p:cNvPr id="4" name="Text Placeholder 3"/>
          <p:cNvSpPr>
            <a:spLocks noGrp="1"/>
          </p:cNvSpPr>
          <p:nvPr>
            <p:ph type="body" sz="half" idx="2"/>
          </p:nvPr>
        </p:nvSpPr>
        <p:spPr>
          <a:xfrm>
            <a:off x="7208958" y="1482305"/>
            <a:ext cx="4392312" cy="4818003"/>
          </a:xfrm>
        </p:spPr>
        <p:txBody>
          <a:bodyPr vert="horz" lIns="91440" tIns="45720" rIns="91440" bIns="45720" rtlCol="0" anchor="t">
            <a:normAutofit fontScale="92500"/>
          </a:bodyPr>
          <a:lstStyle/>
          <a:p>
            <a:r>
              <a:rPr lang="en-US" sz="2000">
                <a:ea typeface="+mn-lt"/>
                <a:cs typeface="+mn-lt"/>
              </a:rPr>
              <a:t>Стабло</a:t>
            </a:r>
            <a:r>
              <a:rPr lang="en-US" sz="2000" dirty="0">
                <a:ea typeface="+mn-lt"/>
                <a:cs typeface="+mn-lt"/>
              </a:rPr>
              <a:t> </a:t>
            </a:r>
            <a:r>
              <a:rPr lang="en-US" sz="2000">
                <a:ea typeface="+mn-lt"/>
                <a:cs typeface="+mn-lt"/>
              </a:rPr>
              <a:t>може да нарасте до 25 m, а прсни пречник стабла може бити до 50 cm. Кора је тамносмеђа и избраздана. Изданци су дуги и шиболики, црвеносмеђи, глатки и сјајни и равномерно ребрасти. На њима су парови спирално</a:t>
            </a:r>
            <a:r>
              <a:rPr lang="en-US" sz="2000" dirty="0">
                <a:ea typeface="+mn-lt"/>
                <a:cs typeface="+mn-lt"/>
              </a:rPr>
              <a:t> </a:t>
            </a:r>
            <a:r>
              <a:rPr lang="en-US" sz="2000">
                <a:ea typeface="+mn-lt"/>
                <a:cs typeface="+mn-lt"/>
              </a:rPr>
              <a:t>распоређених</a:t>
            </a:r>
            <a:r>
              <a:rPr lang="en-US" sz="2000" dirty="0">
                <a:ea typeface="+mn-lt"/>
                <a:cs typeface="+mn-lt"/>
              </a:rPr>
              <a:t> </a:t>
            </a:r>
            <a:r>
              <a:rPr lang="en-US" sz="2000">
                <a:ea typeface="+mn-lt"/>
                <a:cs typeface="+mn-lt"/>
              </a:rPr>
              <a:t>троугластих</a:t>
            </a:r>
            <a:r>
              <a:rPr lang="en-US" sz="2000" dirty="0">
                <a:ea typeface="+mn-lt"/>
                <a:cs typeface="+mn-lt"/>
              </a:rPr>
              <a:t> </a:t>
            </a:r>
            <a:r>
              <a:rPr lang="en-US" sz="2000">
                <a:ea typeface="+mn-lt"/>
                <a:cs typeface="+mn-lt"/>
              </a:rPr>
              <a:t>трнова, који су крупни, јаки и зашиљени. Између два трна налазе се пупољак који су на тај начин заштићени. Листови су непарно перасто сложени и чини их 9-12 елиптичних лиски, дугих 2-6 cm и 1-3 cm широких на 1-4 mm дугим петељчицама. Сам лист је дуг 10-30 cm.</a:t>
            </a:r>
            <a:endParaRPr lang="en-US" sz="2000">
              <a:ea typeface="+mn-lt"/>
              <a:cs typeface="+mn-lt"/>
            </a:endParaRPr>
          </a:p>
          <a:p>
            <a:r>
              <a:rPr lang="en-US" sz="2000">
                <a:cs typeface="Calibri" panose="020F0502020204030204"/>
              </a:rPr>
              <a:t>Станиште: Шума</a:t>
            </a:r>
            <a:endParaRPr lang="en-US" sz="2000">
              <a:cs typeface="Calibri" panose="020F0502020204030204"/>
            </a:endParaRPr>
          </a:p>
          <a:p>
            <a:r>
              <a:rPr lang="en-US" sz="2000">
                <a:cs typeface="Calibri" panose="020F0502020204030204"/>
              </a:rPr>
              <a:t>Локација: Добрујевац</a:t>
            </a:r>
            <a:endParaRPr lang="en-US" sz="2000" dirty="0">
              <a:cs typeface="Calibri" panose="020F0502020204030204"/>
            </a:endParaRPr>
          </a:p>
        </p:txBody>
      </p:sp>
      <p:pic>
        <p:nvPicPr>
          <p:cNvPr id="8" name="Picture 8" descr="A picture containing tree, outdoor, plant, shade&#10;&#10;Description automatically generated"/>
          <p:cNvPicPr>
            <a:picLocks noGrp="1" noChangeAspect="1"/>
          </p:cNvPicPr>
          <p:nvPr>
            <p:ph type="pic" idx="1"/>
          </p:nvPr>
        </p:nvPicPr>
        <p:blipFill rotWithShape="1">
          <a:blip r:embed="rId1"/>
          <a:srcRect t="27792" b="27792"/>
          <a:stretch>
            <a:fillRect/>
          </a:stretch>
        </p:blipFill>
        <p:spPr>
          <a:xfrm>
            <a:off x="582433" y="1476256"/>
            <a:ext cx="6172200" cy="487362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430" y="-865517"/>
            <a:ext cx="11954802" cy="2045898"/>
          </a:xfrm>
        </p:spPr>
        <p:txBody>
          <a:bodyPr/>
          <a:lstStyle/>
          <a:p>
            <a:pPr algn="l"/>
            <a:r>
              <a:rPr lang="sr-Cyrl-RS" altLang="en-US" sz="6000">
                <a:cs typeface="Calibri Light" panose="020F0302020204030204"/>
              </a:rPr>
              <a:t>                Црни слез</a:t>
            </a:r>
            <a:endParaRPr lang="sr-Cyrl-RS" altLang="en-US"/>
          </a:p>
        </p:txBody>
      </p:sp>
      <p:sp>
        <p:nvSpPr>
          <p:cNvPr id="4" name="Text Placeholder 3"/>
          <p:cNvSpPr>
            <a:spLocks noGrp="1"/>
          </p:cNvSpPr>
          <p:nvPr>
            <p:ph type="body" sz="half" idx="2"/>
          </p:nvPr>
        </p:nvSpPr>
        <p:spPr>
          <a:xfrm>
            <a:off x="7151448" y="1482305"/>
            <a:ext cx="4363557" cy="4875512"/>
          </a:xfrm>
        </p:spPr>
        <p:txBody>
          <a:bodyPr vert="horz" lIns="91440" tIns="45720" rIns="91440" bIns="45720" rtlCol="0" anchor="t">
            <a:normAutofit/>
          </a:bodyPr>
          <a:lstStyle/>
          <a:p>
            <a:endParaRPr lang="en-US" sz="2400">
              <a:cs typeface="Calibri" panose="020F0502020204030204"/>
            </a:endParaRPr>
          </a:p>
          <a:p>
            <a:r>
              <a:rPr lang="en-US" sz="2400">
                <a:cs typeface="Calibri" panose="020F0502020204030204"/>
              </a:rPr>
              <a:t>Црни слез  је двогодишња или вишегодишња зељаста (биљка) из фамилије слезова</a:t>
            </a:r>
            <a:r>
              <a:rPr lang="sr-Cyrl-RS" altLang="en-US" sz="2400">
                <a:cs typeface="Calibri" panose="020F0502020204030204"/>
              </a:rPr>
              <a:t>.</a:t>
            </a:r>
            <a:r>
              <a:rPr lang="en-US" sz="2400">
                <a:cs typeface="Calibri" panose="020F0502020204030204"/>
              </a:rPr>
              <a:t> У народу је познат и под именом гушћерњак, ћурећа трава, црни сљез, велика слезовача и планински слез</a:t>
            </a:r>
            <a:endParaRPr lang="en-US" sz="2400">
              <a:cs typeface="Calibri" panose="020F0502020204030204"/>
            </a:endParaRPr>
          </a:p>
          <a:p>
            <a:endParaRPr lang="en-US" sz="2400">
              <a:cs typeface="Calibri" panose="020F0502020204030204"/>
            </a:endParaRPr>
          </a:p>
          <a:p>
            <a:r>
              <a:rPr lang="en-US" sz="2400">
                <a:cs typeface="Calibri" panose="020F0502020204030204"/>
              </a:rPr>
              <a:t>Станиште: Ливада</a:t>
            </a:r>
            <a:endParaRPr lang="en-US" sz="2400" dirty="0">
              <a:cs typeface="Calibri" panose="020F0502020204030204"/>
            </a:endParaRPr>
          </a:p>
          <a:p>
            <a:r>
              <a:rPr lang="en-US" sz="2400">
                <a:cs typeface="Calibri" panose="020F0502020204030204"/>
              </a:rPr>
              <a:t>Локација: Добрујевац</a:t>
            </a:r>
            <a:endParaRPr lang="en-US" sz="2400" dirty="0">
              <a:cs typeface="Calibri" panose="020F0502020204030204"/>
            </a:endParaRPr>
          </a:p>
        </p:txBody>
      </p:sp>
      <p:pic>
        <p:nvPicPr>
          <p:cNvPr id="8" name="Picture 8"/>
          <p:cNvPicPr>
            <a:picLocks noGrp="1" noChangeAspect="1"/>
          </p:cNvPicPr>
          <p:nvPr>
            <p:ph type="pic" idx="1"/>
          </p:nvPr>
        </p:nvPicPr>
        <p:blipFill rotWithShape="1">
          <a:blip r:embed="rId1"/>
          <a:srcRect t="27792" b="27792"/>
          <a:stretch>
            <a:fillRect/>
          </a:stretch>
        </p:blipFill>
        <p:spPr>
          <a:xfrm>
            <a:off x="395527" y="1476255"/>
            <a:ext cx="6172200" cy="487362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618" y="-448574"/>
            <a:ext cx="11063406" cy="1600200"/>
          </a:xfrm>
        </p:spPr>
        <p:txBody>
          <a:bodyPr/>
          <a:lstStyle/>
          <a:p>
            <a:pPr algn="ctr"/>
            <a:r>
              <a:rPr lang="en-US" sz="6000">
                <a:cs typeface="Calibri Light" panose="020F0302020204030204"/>
              </a:rPr>
              <a:t>Павит</a:t>
            </a:r>
            <a:endParaRPr lang="en-US"/>
          </a:p>
        </p:txBody>
      </p:sp>
      <p:pic>
        <p:nvPicPr>
          <p:cNvPr id="5" name="Picture 5"/>
          <p:cNvPicPr>
            <a:picLocks noGrp="1" noChangeAspect="1"/>
          </p:cNvPicPr>
          <p:nvPr>
            <p:ph type="pic" idx="1"/>
          </p:nvPr>
        </p:nvPicPr>
        <p:blipFill rotWithShape="1">
          <a:blip r:embed="rId1"/>
          <a:srcRect t="27792" b="27792"/>
          <a:stretch>
            <a:fillRect/>
          </a:stretch>
        </p:blipFill>
        <p:spPr>
          <a:xfrm>
            <a:off x="352396" y="1404368"/>
            <a:ext cx="6172200" cy="4873625"/>
          </a:xfrm>
        </p:spPr>
      </p:pic>
      <p:sp>
        <p:nvSpPr>
          <p:cNvPr id="4" name="Text Placeholder 3"/>
          <p:cNvSpPr>
            <a:spLocks noGrp="1"/>
          </p:cNvSpPr>
          <p:nvPr>
            <p:ph type="body" sz="half" idx="2"/>
          </p:nvPr>
        </p:nvSpPr>
        <p:spPr>
          <a:xfrm>
            <a:off x="7165826" y="1410419"/>
            <a:ext cx="4651104" cy="4875512"/>
          </a:xfrm>
        </p:spPr>
        <p:txBody>
          <a:bodyPr vert="horz" lIns="91440" tIns="45720" rIns="91440" bIns="45720" rtlCol="0" anchor="t">
            <a:noAutofit/>
          </a:bodyPr>
          <a:lstStyle/>
          <a:p>
            <a:r>
              <a:rPr lang="en-US" sz="1800" dirty="0">
                <a:ea typeface="+mn-lt"/>
                <a:cs typeface="+mn-lt"/>
              </a:rPr>
              <a:t>Дрвенаста биљка, лијана, висине до 20м и дебљине 6-10 cm. Стабло је врло мале дебљине. Као лијана, ова биљка мора да се ослања на стабло друге биљке како би био могућ раст и развој. Кора биљке је мале дебљине, сивкаста. Корен је за разлику од стабла одлично развијен и не налази се дубоко у подлози. Листови се састоје из 5 листића, цели или не, дужине до 10 cm и не садрже длаке. Придржавају се за другу биљку помоћу столона. Цветови су груписани у метличасту </a:t>
            </a:r>
            <a:r>
              <a:rPr lang="en-US" sz="1800">
                <a:ea typeface="+mn-lt"/>
                <a:cs typeface="+mn-lt"/>
              </a:rPr>
              <a:t>цваст</a:t>
            </a:r>
            <a:r>
              <a:rPr lang="en-US" sz="1800" dirty="0">
                <a:ea typeface="+mn-lt"/>
                <a:cs typeface="+mn-lt"/>
              </a:rPr>
              <a:t>, пречника око 2 цм, бели, </a:t>
            </a:r>
            <a:r>
              <a:rPr lang="en-US" sz="1800">
                <a:ea typeface="+mn-lt"/>
                <a:cs typeface="+mn-lt"/>
              </a:rPr>
              <a:t>без мириса, двополни. Плод је орашица са </a:t>
            </a:r>
            <a:r>
              <a:rPr lang="en-US" sz="1800" dirty="0">
                <a:ea typeface="+mn-lt"/>
                <a:cs typeface="+mn-lt"/>
              </a:rPr>
              <a:t>једним семеном. Опрашивање се врши помоћу инсеката, а расејавање помоћу ветра.</a:t>
            </a:r>
            <a:endParaRPr lang="en-US" sz="1800" dirty="0">
              <a:ea typeface="+mn-lt"/>
              <a:cs typeface="+mn-lt"/>
            </a:endParaRPr>
          </a:p>
          <a:p>
            <a:r>
              <a:rPr lang="en-US" sz="1800">
                <a:cs typeface="Calibri" panose="020F0502020204030204"/>
              </a:rPr>
              <a:t>Станиште: Двориште</a:t>
            </a:r>
            <a:endParaRPr lang="en-US" sz="1800">
              <a:cs typeface="Calibri" panose="020F0502020204030204"/>
            </a:endParaRPr>
          </a:p>
          <a:p>
            <a:r>
              <a:rPr lang="en-US" sz="1800">
                <a:cs typeface="Calibri" panose="020F0502020204030204"/>
              </a:rPr>
              <a:t>Локација: Добрујевац</a:t>
            </a:r>
            <a:endParaRPr lang="en-US" sz="1800" dirty="0">
              <a:cs typeface="Calibri" panose="020F0502020204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58" y="1607388"/>
            <a:ext cx="10962763" cy="2117784"/>
          </a:xfrm>
        </p:spPr>
        <p:txBody>
          <a:bodyPr>
            <a:normAutofit/>
          </a:bodyPr>
          <a:lstStyle/>
          <a:p>
            <a:r>
              <a:rPr lang="en-US" sz="8800">
                <a:cs typeface="Calibri Light" panose="020F0302020204030204"/>
              </a:rPr>
              <a:t>ХВАЛА НА ПАЖЊИ!</a:t>
            </a:r>
            <a:endParaRPr lang="en-US" sz="8800" dirty="0">
              <a:cs typeface="Calibri Light" panose="020F0302020204030204"/>
            </a:endParaRPr>
          </a:p>
        </p:txBody>
      </p:sp>
      <p:pic>
        <p:nvPicPr>
          <p:cNvPr id="5" name="Picture 5" descr="Logo&#10;&#10;Description automatically generated"/>
          <p:cNvPicPr>
            <a:picLocks noGrp="1" noChangeAspect="1"/>
          </p:cNvPicPr>
          <p:nvPr>
            <p:ph type="pic" idx="1"/>
          </p:nvPr>
        </p:nvPicPr>
        <p:blipFill rotWithShape="1">
          <a:blip r:embed="rId1"/>
          <a:srcRect l="47050" r="47050"/>
          <a:stretch>
            <a:fillRect/>
          </a:stretch>
        </p:blipFill>
        <p:spPr>
          <a:xfrm flipH="1">
            <a:off x="-1498600" y="4624388"/>
            <a:ext cx="82550" cy="1049337"/>
          </a:xfrm>
        </p:spPr>
      </p:pic>
      <p:sp>
        <p:nvSpPr>
          <p:cNvPr id="4" name="Text Placeholder 3"/>
          <p:cNvSpPr>
            <a:spLocks noGrp="1"/>
          </p:cNvSpPr>
          <p:nvPr>
            <p:ph type="body" sz="half" idx="2"/>
          </p:nvPr>
        </p:nvSpPr>
        <p:spPr>
          <a:xfrm>
            <a:off x="9766300" y="3595370"/>
            <a:ext cx="4868545" cy="6630035"/>
          </a:xfrm>
        </p:spPr>
        <p:txBody>
          <a:bodyPr vert="horz" lIns="91440" tIns="45720" rIns="91440" bIns="45720" rtlCol="0" anchor="t">
            <a:normAutofit/>
          </a:bodyPr>
          <a:lstStyle/>
          <a:p>
            <a:r>
              <a:rPr lang="en-US" sz="2000" b="1">
                <a:cs typeface="Calibri" panose="020F0502020204030204"/>
              </a:rPr>
              <a:t>Учествовали су:</a:t>
            </a:r>
            <a:endParaRPr lang="en-US" sz="2000" b="1">
              <a:cs typeface="Calibri" panose="020F0502020204030204"/>
            </a:endParaRPr>
          </a:p>
          <a:p>
            <a:r>
              <a:rPr lang="en-US" sz="2000">
                <a:cs typeface="Calibri" panose="020F0502020204030204"/>
              </a:rPr>
              <a:t>Анђела Драгић</a:t>
            </a:r>
            <a:endParaRPr lang="en-US" sz="2000">
              <a:cs typeface="Calibri" panose="020F0502020204030204"/>
            </a:endParaRPr>
          </a:p>
          <a:p>
            <a:r>
              <a:rPr lang="en-US" sz="2000">
                <a:cs typeface="Calibri" panose="020F0502020204030204"/>
              </a:rPr>
              <a:t>Сара Јанковић</a:t>
            </a:r>
            <a:endParaRPr lang="en-US" sz="2000">
              <a:cs typeface="Calibri" panose="020F0502020204030204"/>
            </a:endParaRPr>
          </a:p>
          <a:p>
            <a:r>
              <a:rPr lang="en-US" sz="2000">
                <a:cs typeface="Calibri" panose="020F0502020204030204"/>
              </a:rPr>
              <a:t>Ива Рајковић</a:t>
            </a:r>
            <a:endParaRPr lang="en-US" sz="2000">
              <a:cs typeface="Calibri" panose="020F0502020204030204"/>
            </a:endParaRPr>
          </a:p>
          <a:p>
            <a:r>
              <a:rPr lang="sr-Latn-RS" altLang="en-US" sz="2000">
                <a:cs typeface="Calibri" panose="020F0502020204030204"/>
              </a:rPr>
              <a:t>M</a:t>
            </a:r>
            <a:r>
              <a:rPr lang="sr-Cyrl-RS" altLang="sr-Latn-RS" sz="2000">
                <a:cs typeface="Calibri" panose="020F0502020204030204"/>
              </a:rPr>
              <a:t>ирјана Живковић</a:t>
            </a:r>
            <a:endParaRPr lang="en-US" sz="2000">
              <a:cs typeface="Calibri" panose="020F0502020204030204"/>
            </a:endParaRPr>
          </a:p>
          <a:p>
            <a:r>
              <a:rPr lang="en-US" sz="2000">
                <a:cs typeface="Calibri" panose="020F0502020204030204"/>
              </a:rPr>
              <a:t>Јелена Голубовић</a:t>
            </a:r>
            <a:endParaRPr lang="en-US" sz="2000">
              <a:cs typeface="Calibri" panose="020F0502020204030204"/>
            </a:endParaRPr>
          </a:p>
          <a:p>
            <a:r>
              <a:rPr lang="en-US" sz="2000">
                <a:cs typeface="Calibri" panose="020F0502020204030204"/>
              </a:rPr>
              <a:t>Наталија Матић</a:t>
            </a:r>
            <a:endParaRPr lang="en-US" sz="2000">
              <a:cs typeface="Calibri" panose="020F0502020204030204"/>
            </a:endParaRPr>
          </a:p>
          <a:p>
            <a:r>
              <a:rPr lang="en-US" sz="2000">
                <a:cs typeface="Calibri" panose="020F0502020204030204"/>
              </a:rPr>
              <a:t>Павле Усеиновић</a:t>
            </a:r>
            <a:endParaRPr lang="en-US" sz="2000">
              <a:cs typeface="Calibri" panose="020F0502020204030204"/>
            </a:endParaRPr>
          </a:p>
          <a:p>
            <a:endParaRPr lang="en-US" dirty="0">
              <a:cs typeface="Calibri" panose="020F0502020204030204"/>
            </a:endParaRPr>
          </a:p>
        </p:txBody>
      </p:sp>
      <p:pic>
        <p:nvPicPr>
          <p:cNvPr id="6" name="Picture 6" descr="Logo&#10;&#10;Description automatically generated"/>
          <p:cNvPicPr>
            <a:picLocks noChangeAspect="1"/>
          </p:cNvPicPr>
          <p:nvPr/>
        </p:nvPicPr>
        <p:blipFill>
          <a:blip r:embed="rId1"/>
          <a:stretch>
            <a:fillRect/>
          </a:stretch>
        </p:blipFill>
        <p:spPr>
          <a:xfrm flipH="1" flipV="1">
            <a:off x="-2251494" y="5679771"/>
            <a:ext cx="779255" cy="4873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317" y="-577970"/>
            <a:ext cx="11437218" cy="1600200"/>
          </a:xfrm>
        </p:spPr>
        <p:txBody>
          <a:bodyPr>
            <a:normAutofit/>
          </a:bodyPr>
          <a:lstStyle/>
          <a:p>
            <a:r>
              <a:rPr lang="sr-Cyrl-RS" altLang="en-US" sz="6000">
                <a:cs typeface="Calibri Light" panose="020F0302020204030204"/>
              </a:rPr>
              <a:t>                     </a:t>
            </a:r>
            <a:r>
              <a:rPr lang="en-US" sz="6000">
                <a:cs typeface="Calibri Light" panose="020F0302020204030204"/>
              </a:rPr>
              <a:t>Маслачак</a:t>
            </a:r>
            <a:endParaRPr lang="en-US" sz="6000">
              <a:cs typeface="Calibri Light" panose="020F0302020204030204"/>
            </a:endParaRPr>
          </a:p>
        </p:txBody>
      </p:sp>
      <p:pic>
        <p:nvPicPr>
          <p:cNvPr id="5" name="Picture 5"/>
          <p:cNvPicPr>
            <a:picLocks noGrp="1" noChangeAspect="1"/>
          </p:cNvPicPr>
          <p:nvPr>
            <p:ph type="pic" idx="1"/>
          </p:nvPr>
        </p:nvPicPr>
        <p:blipFill rotWithShape="1">
          <a:blip r:embed="rId1"/>
          <a:srcRect t="31778" b="31778"/>
          <a:stretch>
            <a:fillRect/>
          </a:stretch>
        </p:blipFill>
        <p:spPr>
          <a:xfrm>
            <a:off x="2637790" y="1739900"/>
            <a:ext cx="4364990" cy="4873625"/>
          </a:xfrm>
        </p:spPr>
      </p:pic>
      <p:sp>
        <p:nvSpPr>
          <p:cNvPr id="4" name="Text Placeholder 3"/>
          <p:cNvSpPr>
            <a:spLocks noGrp="1"/>
          </p:cNvSpPr>
          <p:nvPr>
            <p:ph type="body" sz="half" idx="2"/>
          </p:nvPr>
        </p:nvSpPr>
        <p:spPr>
          <a:xfrm>
            <a:off x="7367110" y="1266645"/>
            <a:ext cx="4536086" cy="4774871"/>
          </a:xfrm>
        </p:spPr>
        <p:txBody>
          <a:bodyPr vert="horz" lIns="91440" tIns="45720" rIns="91440" bIns="45720" rtlCol="0" anchor="t">
            <a:normAutofit/>
          </a:bodyPr>
          <a:lstStyle/>
          <a:p>
            <a:r>
              <a:rPr lang="en-US" sz="2400">
                <a:cs typeface="Calibri" panose="020F0502020204030204"/>
              </a:rPr>
              <a:t>Маслачак је дуговечна зељаста биљка. Цветка дршка је гола, шупља, неразгранета, ваљкаста, висока 15-30cm, а на врху носо златно-жуту главичасту цваст сложену од језичастих цветова. Маслачак није отрован. Корен је дугачак до 20cm. Свеж корен је пун белог млечног сока. Маслачак успешно расте на свим земљиштима.</a:t>
            </a:r>
            <a:endParaRPr lang="en-US" sz="2400">
              <a:cs typeface="Calibri" panose="020F0502020204030204"/>
            </a:endParaRPr>
          </a:p>
          <a:p>
            <a:r>
              <a:rPr lang="en-US" sz="2400">
                <a:cs typeface="Calibri" panose="020F0502020204030204"/>
              </a:rPr>
              <a:t>Станиште: Ливада</a:t>
            </a:r>
            <a:endParaRPr lang="en-US" sz="2400" dirty="0">
              <a:cs typeface="Calibri" panose="020F0502020204030204"/>
            </a:endParaRPr>
          </a:p>
          <a:p>
            <a:r>
              <a:rPr lang="en-US" sz="2400">
                <a:cs typeface="Calibri" panose="020F0502020204030204"/>
              </a:rPr>
              <a:t>Локација: Катун</a:t>
            </a:r>
            <a:endParaRPr lang="en-US" sz="2400" dirty="0">
              <a:cs typeface="Calibri" panose="020F0502020204030204"/>
            </a:endParaRPr>
          </a:p>
          <a:p>
            <a:endParaRPr lang="en-US" sz="2400" dirty="0">
              <a:cs typeface="Calibri" panose="020F0502020204030204"/>
            </a:endParaRPr>
          </a:p>
        </p:txBody>
      </p:sp>
      <p:pic>
        <p:nvPicPr>
          <p:cNvPr id="8" name="Picture 8" descr="A picture containing outdoor, plant, green, garden&#10;&#10;Description automatically generated"/>
          <p:cNvPicPr>
            <a:picLocks noGrp="1" noChangeAspect="1"/>
          </p:cNvPicPr>
          <p:nvPr/>
        </p:nvPicPr>
        <p:blipFill rotWithShape="1">
          <a:blip r:embed="rId2"/>
          <a:srcRect t="27792" b="27792"/>
          <a:stretch>
            <a:fillRect/>
          </a:stretch>
        </p:blipFill>
        <p:spPr>
          <a:xfrm>
            <a:off x="640715" y="-27305"/>
            <a:ext cx="3834130" cy="30276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618" y="-405442"/>
            <a:ext cx="10775859" cy="1600200"/>
          </a:xfrm>
        </p:spPr>
        <p:txBody>
          <a:bodyPr/>
          <a:lstStyle/>
          <a:p>
            <a:r>
              <a:rPr lang="sr-Cyrl-RS" altLang="en-US" sz="6000">
                <a:cs typeface="Calibri Light" panose="020F0302020204030204"/>
              </a:rPr>
              <a:t>             </a:t>
            </a:r>
            <a:r>
              <a:rPr lang="en-US" sz="6000">
                <a:cs typeface="Calibri Light" panose="020F0302020204030204"/>
              </a:rPr>
              <a:t>Бела рада</a:t>
            </a:r>
            <a:endParaRPr lang="en-US"/>
          </a:p>
        </p:txBody>
      </p:sp>
      <p:sp>
        <p:nvSpPr>
          <p:cNvPr id="4" name="Text Placeholder 3"/>
          <p:cNvSpPr>
            <a:spLocks noGrp="1"/>
          </p:cNvSpPr>
          <p:nvPr>
            <p:ph type="body" sz="half" idx="2"/>
          </p:nvPr>
        </p:nvSpPr>
        <p:spPr>
          <a:xfrm>
            <a:off x="7022053" y="1554192"/>
            <a:ext cx="4464198" cy="4789248"/>
          </a:xfrm>
        </p:spPr>
        <p:txBody>
          <a:bodyPr vert="horz" lIns="91440" tIns="45720" rIns="91440" bIns="45720" rtlCol="0" anchor="t">
            <a:normAutofit fontScale="85000" lnSpcReduction="10000"/>
          </a:bodyPr>
          <a:lstStyle/>
          <a:p>
            <a:r>
              <a:rPr lang="en-US" sz="2400" err="1">
                <a:cs typeface="Calibri" panose="020F0502020204030204"/>
              </a:rPr>
              <a:t>Бела</a:t>
            </a:r>
            <a:r>
              <a:rPr lang="en-US" sz="2400" dirty="0">
                <a:cs typeface="Calibri" panose="020F0502020204030204"/>
              </a:rPr>
              <a:t> </a:t>
            </a:r>
            <a:r>
              <a:rPr lang="en-US" sz="2400" err="1">
                <a:cs typeface="Calibri" panose="020F0502020204030204"/>
              </a:rPr>
              <a:t>рада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вишегодишња</a:t>
            </a:r>
            <a:r>
              <a:rPr lang="en-US" sz="2400" dirty="0">
                <a:cs typeface="Calibri" panose="020F0502020204030204"/>
              </a:rPr>
              <a:t> </a:t>
            </a:r>
            <a:r>
              <a:rPr lang="en-US" sz="2400" err="1">
                <a:cs typeface="Calibri" panose="020F0502020204030204"/>
              </a:rPr>
              <a:t>зељаста</a:t>
            </a:r>
            <a:r>
              <a:rPr lang="en-US" sz="2400" dirty="0">
                <a:cs typeface="Calibri" panose="020F0502020204030204"/>
              </a:rPr>
              <a:t> </a:t>
            </a:r>
            <a:r>
              <a:rPr lang="en-US" sz="2400" err="1">
                <a:cs typeface="Calibri" panose="020F0502020204030204"/>
              </a:rPr>
              <a:t>украсна</a:t>
            </a:r>
            <a:r>
              <a:rPr lang="en-US" sz="2400">
                <a:cs typeface="Calibri" panose="020F0502020204030204"/>
              </a:rPr>
              <a:t> и </a:t>
            </a:r>
            <a:r>
              <a:rPr lang="en-US" sz="2400" err="1">
                <a:cs typeface="Calibri" panose="020F0502020204030204"/>
              </a:rPr>
              <a:t>лековита</a:t>
            </a:r>
            <a:r>
              <a:rPr lang="en-US" sz="2400" dirty="0">
                <a:cs typeface="Calibri" panose="020F0502020204030204"/>
              </a:rPr>
              <a:t> </a:t>
            </a:r>
            <a:r>
              <a:rPr lang="en-US" sz="2400" err="1">
                <a:cs typeface="Calibri" panose="020F0502020204030204"/>
              </a:rPr>
              <a:t>биљка</a:t>
            </a:r>
            <a:r>
              <a:rPr lang="en-US" sz="2400" dirty="0">
                <a:cs typeface="Calibri" panose="020F0502020204030204"/>
              </a:rPr>
              <a:t> </a:t>
            </a:r>
            <a:r>
              <a:rPr lang="en-US" sz="2400" err="1">
                <a:cs typeface="Calibri" panose="020F0502020204030204"/>
              </a:rPr>
              <a:t>из</a:t>
            </a:r>
            <a:r>
              <a:rPr lang="en-US" sz="2400" dirty="0">
                <a:cs typeface="Calibri" panose="020F0502020204030204"/>
              </a:rPr>
              <a:t> </a:t>
            </a:r>
            <a:r>
              <a:rPr lang="en-US" sz="2400" err="1">
                <a:cs typeface="Calibri" panose="020F0502020204030204"/>
              </a:rPr>
              <a:t>породице</a:t>
            </a:r>
            <a:r>
              <a:rPr lang="en-US" sz="2400" dirty="0">
                <a:cs typeface="Calibri" panose="020F0502020204030204"/>
              </a:rPr>
              <a:t> </a:t>
            </a:r>
            <a:r>
              <a:rPr lang="en-US" sz="2400" err="1">
                <a:cs typeface="Calibri" panose="020F0502020204030204"/>
              </a:rPr>
              <a:t>главочика</a:t>
            </a:r>
            <a:r>
              <a:rPr lang="en-US" sz="2400">
                <a:cs typeface="Calibri" panose="020F0502020204030204"/>
              </a:rPr>
              <a:t>, </a:t>
            </a:r>
            <a:r>
              <a:rPr lang="en-US" sz="2400" err="1">
                <a:cs typeface="Calibri" panose="020F0502020204030204"/>
              </a:rPr>
              <a:t>која</a:t>
            </a:r>
            <a:r>
              <a:rPr lang="en-US" sz="2400" dirty="0">
                <a:cs typeface="Calibri" panose="020F0502020204030204"/>
              </a:rPr>
              <a:t> </a:t>
            </a:r>
            <a:r>
              <a:rPr lang="en-US" sz="2400" err="1">
                <a:cs typeface="Calibri" panose="020F0502020204030204"/>
              </a:rPr>
              <a:t>се</a:t>
            </a:r>
            <a:r>
              <a:rPr lang="en-US" sz="2400" dirty="0">
                <a:cs typeface="Calibri" panose="020F0502020204030204"/>
              </a:rPr>
              <a:t> </a:t>
            </a:r>
            <a:r>
              <a:rPr lang="en-US" sz="2400" err="1">
                <a:cs typeface="Calibri" panose="020F0502020204030204"/>
              </a:rPr>
              <a:t>често</a:t>
            </a:r>
            <a:r>
              <a:rPr lang="en-US" sz="2400" dirty="0">
                <a:cs typeface="Calibri" panose="020F0502020204030204"/>
              </a:rPr>
              <a:t> </a:t>
            </a:r>
            <a:r>
              <a:rPr lang="en-US" sz="2400" err="1">
                <a:cs typeface="Calibri" panose="020F0502020204030204"/>
              </a:rPr>
              <a:t>смарта</a:t>
            </a:r>
            <a:r>
              <a:rPr lang="en-US" sz="2400" dirty="0">
                <a:cs typeface="Calibri" panose="020F0502020204030204"/>
              </a:rPr>
              <a:t> </a:t>
            </a:r>
            <a:r>
              <a:rPr lang="en-US" sz="2400" err="1">
                <a:cs typeface="Calibri" panose="020F0502020204030204"/>
              </a:rPr>
              <a:t>архетипском</a:t>
            </a:r>
            <a:r>
              <a:rPr lang="en-US" sz="2400" dirty="0">
                <a:cs typeface="Calibri" panose="020F0502020204030204"/>
              </a:rPr>
              <a:t> </a:t>
            </a:r>
            <a:r>
              <a:rPr lang="en-US" sz="2400" err="1">
                <a:cs typeface="Calibri" panose="020F0502020204030204"/>
              </a:rPr>
              <a:t>врстом</a:t>
            </a:r>
            <a:r>
              <a:rPr lang="en-US" sz="2400" dirty="0">
                <a:cs typeface="Calibri" panose="020F0502020204030204"/>
              </a:rPr>
              <a:t> </a:t>
            </a:r>
            <a:r>
              <a:rPr lang="en-US" sz="2400" err="1">
                <a:cs typeface="Calibri" panose="020F0502020204030204"/>
              </a:rPr>
              <a:t>тог</a:t>
            </a:r>
            <a:r>
              <a:rPr lang="en-US" sz="2400" dirty="0">
                <a:cs typeface="Calibri" panose="020F0502020204030204"/>
              </a:rPr>
              <a:t> </a:t>
            </a:r>
            <a:r>
              <a:rPr lang="en-US" sz="2400" err="1">
                <a:cs typeface="Calibri" panose="020F0502020204030204"/>
              </a:rPr>
              <a:t>имрна</a:t>
            </a:r>
            <a:r>
              <a:rPr lang="en-US" sz="2400">
                <a:cs typeface="Calibri" panose="020F0502020204030204"/>
              </a:rPr>
              <a:t>. </a:t>
            </a:r>
            <a:r>
              <a:rPr lang="en-US" sz="2400" err="1">
                <a:cs typeface="Calibri" panose="020F0502020204030204"/>
              </a:rPr>
              <a:t>Остали</a:t>
            </a:r>
            <a:r>
              <a:rPr lang="en-US" sz="2400" dirty="0">
                <a:cs typeface="Calibri" panose="020F0502020204030204"/>
              </a:rPr>
              <a:t> </a:t>
            </a:r>
            <a:r>
              <a:rPr lang="en-US" sz="2400" err="1">
                <a:cs typeface="Calibri" panose="020F0502020204030204"/>
              </a:rPr>
              <a:t>народни</a:t>
            </a:r>
            <a:r>
              <a:rPr lang="en-US" sz="2400" dirty="0">
                <a:cs typeface="Calibri" panose="020F0502020204030204"/>
              </a:rPr>
              <a:t> </a:t>
            </a:r>
            <a:r>
              <a:rPr lang="en-US" sz="2400" err="1">
                <a:cs typeface="Calibri" panose="020F0502020204030204"/>
              </a:rPr>
              <a:t>називи</a:t>
            </a:r>
            <a:r>
              <a:rPr lang="en-US" sz="2400" dirty="0">
                <a:cs typeface="Calibri" panose="020F0502020204030204"/>
              </a:rPr>
              <a:t> </a:t>
            </a:r>
            <a:r>
              <a:rPr lang="en-US" sz="2400" err="1">
                <a:cs typeface="Calibri" panose="020F0502020204030204"/>
              </a:rPr>
              <a:t>су</a:t>
            </a:r>
            <a:r>
              <a:rPr lang="en-US" sz="2400">
                <a:cs typeface="Calibri" panose="020F0502020204030204"/>
              </a:rPr>
              <a:t>: </a:t>
            </a:r>
            <a:r>
              <a:rPr lang="en-US" sz="2400" err="1">
                <a:cs typeface="Calibri" panose="020F0502020204030204"/>
              </a:rPr>
              <a:t>тратинчица</a:t>
            </a:r>
            <a:r>
              <a:rPr lang="en-US" sz="2400">
                <a:cs typeface="Calibri" panose="020F0502020204030204"/>
              </a:rPr>
              <a:t>, </a:t>
            </a:r>
            <a:r>
              <a:rPr lang="en-US" sz="2400" err="1">
                <a:cs typeface="Calibri" panose="020F0502020204030204"/>
              </a:rPr>
              <a:t>трајни</a:t>
            </a:r>
            <a:r>
              <a:rPr lang="en-US" sz="2400" dirty="0">
                <a:cs typeface="Calibri" panose="020F0502020204030204"/>
              </a:rPr>
              <a:t> </a:t>
            </a:r>
            <a:r>
              <a:rPr lang="en-US" sz="2400" err="1">
                <a:cs typeface="Calibri" panose="020F0502020204030204"/>
              </a:rPr>
              <a:t>красуљак</a:t>
            </a:r>
            <a:r>
              <a:rPr lang="en-US" sz="2400">
                <a:cs typeface="Calibri" panose="020F0502020204030204"/>
              </a:rPr>
              <a:t>, </a:t>
            </a:r>
            <a:r>
              <a:rPr lang="en-US" sz="2400" err="1">
                <a:cs typeface="Calibri" panose="020F0502020204030204"/>
              </a:rPr>
              <a:t>катаринчица</a:t>
            </a:r>
            <a:r>
              <a:rPr lang="en-US" sz="2400">
                <a:cs typeface="Calibri" panose="020F0502020204030204"/>
              </a:rPr>
              <a:t>, </a:t>
            </a:r>
            <a:r>
              <a:rPr lang="en-US" sz="2400" err="1">
                <a:cs typeface="Calibri" panose="020F0502020204030204"/>
              </a:rPr>
              <a:t>искрица</a:t>
            </a:r>
            <a:r>
              <a:rPr lang="en-US" sz="2400">
                <a:cs typeface="Calibri" panose="020F0502020204030204"/>
              </a:rPr>
              <a:t>, </a:t>
            </a:r>
            <a:r>
              <a:rPr lang="en-US" sz="2400" err="1">
                <a:cs typeface="Calibri" panose="020F0502020204030204"/>
              </a:rPr>
              <a:t>крсница</a:t>
            </a:r>
            <a:r>
              <a:rPr lang="en-US" sz="2400">
                <a:cs typeface="Calibri" panose="020F0502020204030204"/>
              </a:rPr>
              <a:t>, </a:t>
            </a:r>
            <a:r>
              <a:rPr lang="en-US" sz="2400" err="1">
                <a:cs typeface="Calibri" panose="020F0502020204030204"/>
              </a:rPr>
              <a:t>бехар</a:t>
            </a:r>
            <a:r>
              <a:rPr lang="en-US" sz="2400" dirty="0">
                <a:cs typeface="Calibri" panose="020F0502020204030204"/>
              </a:rPr>
              <a:t> </a:t>
            </a:r>
            <a:r>
              <a:rPr lang="en-US" sz="2400">
                <a:cs typeface="Calibri" panose="020F0502020204030204"/>
              </a:rPr>
              <a:t>и </a:t>
            </a:r>
            <a:r>
              <a:rPr lang="en-US" sz="2400" err="1">
                <a:cs typeface="Calibri" panose="020F0502020204030204"/>
              </a:rPr>
              <a:t>дрница</a:t>
            </a:r>
            <a:r>
              <a:rPr lang="en-US" sz="2400">
                <a:cs typeface="Calibri" panose="020F0502020204030204"/>
              </a:rPr>
              <a:t>. </a:t>
            </a:r>
            <a:r>
              <a:rPr lang="en-US" sz="2400" err="1">
                <a:cs typeface="Calibri" panose="020F0502020204030204"/>
              </a:rPr>
              <a:t>Сродне</a:t>
            </a:r>
            <a:r>
              <a:rPr lang="en-US" sz="2400" dirty="0">
                <a:cs typeface="Calibri" panose="020F0502020204030204"/>
              </a:rPr>
              <a:t> </a:t>
            </a:r>
            <a:r>
              <a:rPr lang="en-US" sz="2400" err="1">
                <a:cs typeface="Calibri" panose="020F0502020204030204"/>
              </a:rPr>
              <a:t>врсте</a:t>
            </a:r>
            <a:r>
              <a:rPr lang="en-US" sz="2400" dirty="0">
                <a:cs typeface="Calibri" panose="020F0502020204030204"/>
              </a:rPr>
              <a:t> </a:t>
            </a:r>
            <a:r>
              <a:rPr lang="en-US" sz="2400" err="1">
                <a:cs typeface="Calibri" panose="020F0502020204030204"/>
              </a:rPr>
              <a:t>су</a:t>
            </a:r>
            <a:r>
              <a:rPr lang="en-US" sz="2400" dirty="0">
                <a:cs typeface="Calibri" panose="020F0502020204030204"/>
              </a:rPr>
              <a:t> </a:t>
            </a:r>
            <a:r>
              <a:rPr lang="en-US" sz="2400" err="1">
                <a:cs typeface="Calibri" panose="020F0502020204030204"/>
              </a:rPr>
              <a:t>јој</a:t>
            </a:r>
            <a:r>
              <a:rPr lang="en-US" sz="2400">
                <a:cs typeface="Calibri" panose="020F0502020204030204"/>
              </a:rPr>
              <a:t> и </a:t>
            </a:r>
            <a:r>
              <a:rPr lang="en-US" sz="2400" err="1">
                <a:cs typeface="Calibri" panose="020F0502020204030204"/>
              </a:rPr>
              <a:t>шумска</a:t>
            </a:r>
            <a:r>
              <a:rPr lang="en-US" sz="2400" dirty="0">
                <a:cs typeface="Calibri" panose="020F0502020204030204"/>
              </a:rPr>
              <a:t> </a:t>
            </a:r>
            <a:r>
              <a:rPr lang="en-US" sz="2400" err="1">
                <a:cs typeface="Calibri" panose="020F0502020204030204"/>
              </a:rPr>
              <a:t>тратинчица</a:t>
            </a:r>
            <a:r>
              <a:rPr lang="en-US" sz="2400">
                <a:cs typeface="Calibri" panose="020F0502020204030204"/>
              </a:rPr>
              <a:t> и </a:t>
            </a:r>
            <a:r>
              <a:rPr lang="en-US" sz="2400" err="1">
                <a:cs typeface="Calibri" panose="020F0502020204030204"/>
              </a:rPr>
              <a:t>једногодишња</a:t>
            </a:r>
            <a:r>
              <a:rPr lang="en-US" sz="2400" dirty="0">
                <a:cs typeface="Calibri" panose="020F0502020204030204"/>
              </a:rPr>
              <a:t> </a:t>
            </a:r>
            <a:r>
              <a:rPr lang="en-US" sz="2400" err="1">
                <a:cs typeface="Calibri" panose="020F0502020204030204"/>
              </a:rPr>
              <a:t>тратинчица</a:t>
            </a:r>
            <a:r>
              <a:rPr lang="en-US" sz="2400">
                <a:cs typeface="Calibri" panose="020F0502020204030204"/>
              </a:rPr>
              <a:t>. </a:t>
            </a:r>
            <a:r>
              <a:rPr lang="en-US" sz="2400" err="1">
                <a:cs typeface="Calibri" panose="020F0502020204030204"/>
              </a:rPr>
              <a:t>По</a:t>
            </a:r>
            <a:r>
              <a:rPr lang="en-US" sz="2400" dirty="0">
                <a:cs typeface="Calibri" panose="020F0502020204030204"/>
              </a:rPr>
              <a:t> </a:t>
            </a:r>
            <a:r>
              <a:rPr lang="en-US" sz="2400" err="1">
                <a:cs typeface="Calibri" panose="020F0502020204030204"/>
              </a:rPr>
              <a:t>белој</a:t>
            </a:r>
            <a:r>
              <a:rPr lang="en-US" sz="2400" dirty="0">
                <a:cs typeface="Calibri" panose="020F0502020204030204"/>
              </a:rPr>
              <a:t> </a:t>
            </a:r>
            <a:r>
              <a:rPr lang="en-US" sz="2400" err="1">
                <a:cs typeface="Calibri" panose="020F0502020204030204"/>
              </a:rPr>
              <a:t>ради</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град</a:t>
            </a:r>
            <a:r>
              <a:rPr lang="en-US" sz="2400" dirty="0">
                <a:cs typeface="Calibri" panose="020F0502020204030204"/>
              </a:rPr>
              <a:t> </a:t>
            </a:r>
            <a:r>
              <a:rPr lang="en-US" sz="2400" err="1">
                <a:cs typeface="Calibri" panose="020F0502020204030204"/>
              </a:rPr>
              <a:t>Бијело</a:t>
            </a:r>
            <a:r>
              <a:rPr lang="en-US" sz="2400" dirty="0">
                <a:cs typeface="Calibri" panose="020F0502020204030204"/>
              </a:rPr>
              <a:t> </a:t>
            </a:r>
            <a:r>
              <a:rPr lang="en-US" sz="2400" err="1">
                <a:cs typeface="Calibri" panose="020F0502020204030204"/>
              </a:rPr>
              <a:t>Поље</a:t>
            </a:r>
            <a:r>
              <a:rPr lang="en-US" sz="2400">
                <a:cs typeface="Calibri" panose="020F0502020204030204"/>
              </a:rPr>
              <a:t> у </a:t>
            </a:r>
            <a:r>
              <a:rPr lang="en-US" sz="2400" err="1">
                <a:cs typeface="Calibri" panose="020F0502020204030204"/>
              </a:rPr>
              <a:t>Црној</a:t>
            </a:r>
            <a:r>
              <a:rPr lang="en-US" sz="2400" dirty="0">
                <a:cs typeface="Calibri" panose="020F0502020204030204"/>
              </a:rPr>
              <a:t> </a:t>
            </a:r>
            <a:r>
              <a:rPr lang="en-US" sz="2400" err="1">
                <a:cs typeface="Calibri" panose="020F0502020204030204"/>
              </a:rPr>
              <a:t>Гори</a:t>
            </a:r>
            <a:r>
              <a:rPr lang="en-US" sz="2400" dirty="0">
                <a:cs typeface="Calibri" panose="020F0502020204030204"/>
              </a:rPr>
              <a:t> </a:t>
            </a:r>
            <a:r>
              <a:rPr lang="en-US" sz="2400" err="1">
                <a:cs typeface="Calibri" panose="020F0502020204030204"/>
              </a:rPr>
              <a:t>добио</a:t>
            </a:r>
            <a:r>
              <a:rPr lang="en-US" sz="2400" dirty="0">
                <a:cs typeface="Calibri" panose="020F0502020204030204"/>
              </a:rPr>
              <a:t> </a:t>
            </a:r>
            <a:r>
              <a:rPr lang="en-US" sz="2400" err="1">
                <a:cs typeface="Calibri" panose="020F0502020204030204"/>
              </a:rPr>
              <a:t>име</a:t>
            </a:r>
            <a:r>
              <a:rPr lang="en-US" sz="2400">
                <a:cs typeface="Calibri" panose="020F0502020204030204"/>
              </a:rPr>
              <a:t>, </a:t>
            </a:r>
            <a:r>
              <a:rPr lang="en-US" sz="2400" err="1">
                <a:cs typeface="Calibri" panose="020F0502020204030204"/>
              </a:rPr>
              <a:t>јер</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некада</a:t>
            </a:r>
            <a:r>
              <a:rPr lang="en-US" sz="2400" dirty="0">
                <a:cs typeface="Calibri" panose="020F0502020204030204"/>
              </a:rPr>
              <a:t> </a:t>
            </a:r>
            <a:r>
              <a:rPr lang="en-US" sz="2400" err="1">
                <a:cs typeface="Calibri" panose="020F0502020204030204"/>
              </a:rPr>
              <a:t>цело</a:t>
            </a:r>
            <a:r>
              <a:rPr lang="en-US" sz="2400" dirty="0">
                <a:cs typeface="Calibri" panose="020F0502020204030204"/>
              </a:rPr>
              <a:t> </a:t>
            </a:r>
            <a:r>
              <a:rPr lang="en-US" sz="2400" err="1">
                <a:cs typeface="Calibri" panose="020F0502020204030204"/>
              </a:rPr>
              <a:t>поље</a:t>
            </a:r>
            <a:r>
              <a:rPr lang="en-US" sz="2400" dirty="0">
                <a:cs typeface="Calibri" panose="020F0502020204030204"/>
              </a:rPr>
              <a:t> </a:t>
            </a:r>
            <a:r>
              <a:rPr lang="en-US" sz="2400" err="1">
                <a:cs typeface="Calibri" panose="020F0502020204030204"/>
              </a:rPr>
              <a:t>на</a:t>
            </a:r>
            <a:r>
              <a:rPr lang="en-US" sz="2400" dirty="0">
                <a:cs typeface="Calibri" panose="020F0502020204030204"/>
              </a:rPr>
              <a:t> </a:t>
            </a:r>
            <a:r>
              <a:rPr lang="en-US" sz="2400" err="1">
                <a:cs typeface="Calibri" panose="020F0502020204030204"/>
              </a:rPr>
              <a:t>коме</a:t>
            </a:r>
            <a:r>
              <a:rPr lang="en-US" sz="2400" dirty="0">
                <a:cs typeface="Calibri" panose="020F0502020204030204"/>
              </a:rPr>
              <a:t> </a:t>
            </a:r>
            <a:r>
              <a:rPr lang="en-US" sz="2400" err="1">
                <a:cs typeface="Calibri" panose="020F0502020204030204"/>
              </a:rPr>
              <a:t>це</a:t>
            </a:r>
            <a:r>
              <a:rPr lang="en-US" sz="2400" dirty="0">
                <a:cs typeface="Calibri" panose="020F0502020204030204"/>
              </a:rPr>
              <a:t> </a:t>
            </a:r>
            <a:r>
              <a:rPr lang="en-US" sz="2400" err="1">
                <a:cs typeface="Calibri" panose="020F0502020204030204"/>
              </a:rPr>
              <a:t>цада</a:t>
            </a:r>
            <a:r>
              <a:rPr lang="en-US" sz="2400" dirty="0">
                <a:cs typeface="Calibri" panose="020F0502020204030204"/>
              </a:rPr>
              <a:t> </a:t>
            </a:r>
            <a:r>
              <a:rPr lang="en-US" sz="2400" err="1">
                <a:cs typeface="Calibri" panose="020F0502020204030204"/>
              </a:rPr>
              <a:t>налази</a:t>
            </a:r>
            <a:r>
              <a:rPr lang="en-US" sz="2400" dirty="0">
                <a:cs typeface="Calibri" panose="020F0502020204030204"/>
              </a:rPr>
              <a:t> </a:t>
            </a:r>
            <a:r>
              <a:rPr lang="en-US" sz="2400" err="1">
                <a:cs typeface="Calibri" panose="020F0502020204030204"/>
              </a:rPr>
              <a:t>град</a:t>
            </a:r>
            <a:r>
              <a:rPr lang="en-US" sz="2400" dirty="0">
                <a:cs typeface="Calibri" panose="020F0502020204030204"/>
              </a:rPr>
              <a:t> </a:t>
            </a:r>
            <a:r>
              <a:rPr lang="en-US" sz="2400" err="1">
                <a:cs typeface="Calibri" panose="020F0502020204030204"/>
              </a:rPr>
              <a:t>изгледало</a:t>
            </a:r>
            <a:r>
              <a:rPr lang="en-US" sz="2400" dirty="0">
                <a:cs typeface="Calibri" panose="020F0502020204030204"/>
              </a:rPr>
              <a:t> </a:t>
            </a:r>
            <a:r>
              <a:rPr lang="en-US" sz="2400" err="1">
                <a:cs typeface="Calibri" panose="020F0502020204030204"/>
              </a:rPr>
              <a:t>бело</a:t>
            </a:r>
            <a:r>
              <a:rPr lang="en-US" sz="2400">
                <a:cs typeface="Calibri" panose="020F0502020204030204"/>
              </a:rPr>
              <a:t> у </a:t>
            </a:r>
            <a:r>
              <a:rPr lang="en-US" sz="2400" err="1">
                <a:cs typeface="Calibri" panose="020F0502020204030204"/>
              </a:rPr>
              <a:t>пролеће</a:t>
            </a:r>
            <a:r>
              <a:rPr lang="en-US" sz="2400" dirty="0">
                <a:cs typeface="Calibri" panose="020F0502020204030204"/>
              </a:rPr>
              <a:t> </a:t>
            </a:r>
            <a:r>
              <a:rPr lang="en-US" sz="2400" err="1">
                <a:cs typeface="Calibri" panose="020F0502020204030204"/>
              </a:rPr>
              <a:t>кадасе</a:t>
            </a:r>
            <a:r>
              <a:rPr lang="en-US" sz="2400" dirty="0">
                <a:cs typeface="Calibri" panose="020F0502020204030204"/>
              </a:rPr>
              <a:t> </a:t>
            </a:r>
            <a:r>
              <a:rPr lang="en-US" sz="2400" err="1">
                <a:cs typeface="Calibri" panose="020F0502020204030204"/>
              </a:rPr>
              <a:t>посматрало</a:t>
            </a:r>
            <a:r>
              <a:rPr lang="en-US" sz="2400" dirty="0">
                <a:cs typeface="Calibri" panose="020F0502020204030204"/>
              </a:rPr>
              <a:t> </a:t>
            </a:r>
            <a:r>
              <a:rPr lang="en-US" sz="2400" err="1">
                <a:cs typeface="Calibri" panose="020F0502020204030204"/>
              </a:rPr>
              <a:t>са</a:t>
            </a:r>
            <a:r>
              <a:rPr lang="en-US" sz="2400" dirty="0">
                <a:cs typeface="Calibri" panose="020F0502020204030204"/>
              </a:rPr>
              <a:t> </a:t>
            </a:r>
            <a:r>
              <a:rPr lang="en-US" sz="2400" err="1">
                <a:cs typeface="Calibri" panose="020F0502020204030204"/>
              </a:rPr>
              <a:t>околних</a:t>
            </a:r>
            <a:r>
              <a:rPr lang="en-US" sz="2400" dirty="0">
                <a:cs typeface="Calibri" panose="020F0502020204030204"/>
              </a:rPr>
              <a:t> </a:t>
            </a:r>
            <a:r>
              <a:rPr lang="en-US" sz="2400" err="1">
                <a:cs typeface="Calibri" panose="020F0502020204030204"/>
              </a:rPr>
              <a:t>брда</a:t>
            </a:r>
            <a:r>
              <a:rPr lang="en-US" sz="2400">
                <a:cs typeface="Calibri" panose="020F0502020204030204"/>
              </a:rPr>
              <a:t>, </a:t>
            </a:r>
            <a:r>
              <a:rPr lang="en-US" sz="2400" err="1">
                <a:cs typeface="Calibri" panose="020F0502020204030204"/>
              </a:rPr>
              <a:t>јер</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поље</a:t>
            </a:r>
            <a:r>
              <a:rPr lang="en-US" sz="2400" dirty="0">
                <a:cs typeface="Calibri" panose="020F0502020204030204"/>
              </a:rPr>
              <a:t> </a:t>
            </a:r>
            <a:r>
              <a:rPr lang="en-US" sz="2400" err="1">
                <a:cs typeface="Calibri" panose="020F0502020204030204"/>
              </a:rPr>
              <a:t>било</a:t>
            </a:r>
            <a:r>
              <a:rPr lang="en-US" sz="2400" dirty="0">
                <a:cs typeface="Calibri" panose="020F0502020204030204"/>
              </a:rPr>
              <a:t> </a:t>
            </a:r>
            <a:r>
              <a:rPr lang="en-US" sz="2400" err="1">
                <a:cs typeface="Calibri" panose="020F0502020204030204"/>
              </a:rPr>
              <a:t>прекривено</a:t>
            </a:r>
            <a:r>
              <a:rPr lang="en-US" sz="2400" dirty="0">
                <a:cs typeface="Calibri" panose="020F0502020204030204"/>
              </a:rPr>
              <a:t> </a:t>
            </a:r>
            <a:r>
              <a:rPr lang="en-US" sz="2400" err="1">
                <a:cs typeface="Calibri" panose="020F0502020204030204"/>
              </a:rPr>
              <a:t>белом</a:t>
            </a:r>
            <a:r>
              <a:rPr lang="en-US" sz="2400" dirty="0">
                <a:cs typeface="Calibri" panose="020F0502020204030204"/>
              </a:rPr>
              <a:t> </a:t>
            </a:r>
            <a:r>
              <a:rPr lang="en-US" sz="2400" err="1">
                <a:cs typeface="Calibri" panose="020F0502020204030204"/>
              </a:rPr>
              <a:t>радом</a:t>
            </a:r>
            <a:r>
              <a:rPr lang="en-US" sz="2400">
                <a:cs typeface="Calibri" panose="020F0502020204030204"/>
              </a:rPr>
              <a:t>.</a:t>
            </a:r>
            <a:endParaRPr lang="en-US" sz="2400">
              <a:cs typeface="Calibri" panose="020F0502020204030204"/>
            </a:endParaRPr>
          </a:p>
          <a:p>
            <a:r>
              <a:rPr lang="en-US" sz="2400">
                <a:cs typeface="Calibri" panose="020F0502020204030204"/>
              </a:rPr>
              <a:t>Станиште: Ливада</a:t>
            </a:r>
            <a:endParaRPr lang="en-US" sz="2400">
              <a:cs typeface="Calibri" panose="020F0502020204030204"/>
            </a:endParaRPr>
          </a:p>
          <a:p>
            <a:r>
              <a:rPr lang="en-US" sz="2400">
                <a:cs typeface="Calibri" panose="020F0502020204030204"/>
              </a:rPr>
              <a:t>Локација: Липовац</a:t>
            </a:r>
            <a:endParaRPr lang="en-US" sz="2400" dirty="0">
              <a:cs typeface="Calibri" panose="020F0502020204030204"/>
            </a:endParaRPr>
          </a:p>
        </p:txBody>
      </p:sp>
      <p:pic>
        <p:nvPicPr>
          <p:cNvPr id="6" name="Picture 7"/>
          <p:cNvPicPr>
            <a:picLocks noGrp="1" noChangeAspect="1"/>
          </p:cNvPicPr>
          <p:nvPr>
            <p:ph type="pic" idx="1"/>
          </p:nvPr>
        </p:nvPicPr>
        <p:blipFill rotWithShape="1">
          <a:blip r:embed="rId1"/>
          <a:srcRect t="27792" b="27792"/>
          <a:stretch>
            <a:fillRect/>
          </a:stretch>
        </p:blipFill>
        <p:spPr>
          <a:xfrm>
            <a:off x="323641" y="1548142"/>
            <a:ext cx="6172200" cy="48736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844" y="500332"/>
            <a:ext cx="10502689" cy="1600200"/>
          </a:xfrm>
        </p:spPr>
        <p:txBody>
          <a:bodyPr>
            <a:normAutofit fontScale="90000"/>
          </a:bodyPr>
          <a:lstStyle/>
          <a:p>
            <a:pPr algn="l"/>
            <a:r>
              <a:rPr lang="sr-Cyrl-RS" altLang="en-US" sz="6000">
                <a:cs typeface="Calibri Light" panose="020F0302020204030204"/>
              </a:rPr>
              <a:t>              </a:t>
            </a:r>
            <a:r>
              <a:rPr lang="en-US" sz="6000">
                <a:cs typeface="Calibri Light" panose="020F0302020204030204"/>
              </a:rPr>
              <a:t>Бресква</a:t>
            </a:r>
            <a:br>
              <a:rPr lang="en-US" sz="6000" dirty="0"/>
            </a:br>
            <a:endParaRPr lang="en-US" sz="6000" dirty="0"/>
          </a:p>
        </p:txBody>
      </p:sp>
      <p:pic>
        <p:nvPicPr>
          <p:cNvPr id="5" name="Picture 5"/>
          <p:cNvPicPr>
            <a:picLocks noGrp="1" noChangeAspect="1"/>
          </p:cNvPicPr>
          <p:nvPr>
            <p:ph type="pic" idx="1"/>
          </p:nvPr>
        </p:nvPicPr>
        <p:blipFill rotWithShape="1">
          <a:blip r:embed="rId1"/>
          <a:srcRect t="31778" b="31778"/>
          <a:stretch>
            <a:fillRect/>
          </a:stretch>
        </p:blipFill>
        <p:spPr>
          <a:xfrm>
            <a:off x="510367" y="1721449"/>
            <a:ext cx="6172200" cy="4873625"/>
          </a:xfrm>
        </p:spPr>
      </p:pic>
      <p:sp>
        <p:nvSpPr>
          <p:cNvPr id="4" name="Text Placeholder 3"/>
          <p:cNvSpPr>
            <a:spLocks noGrp="1"/>
          </p:cNvSpPr>
          <p:nvPr>
            <p:ph type="body" sz="half" idx="2"/>
          </p:nvPr>
        </p:nvSpPr>
        <p:spPr>
          <a:xfrm>
            <a:off x="7165827" y="1755476"/>
            <a:ext cx="4478576" cy="4818002"/>
          </a:xfrm>
        </p:spPr>
        <p:txBody>
          <a:bodyPr vert="horz" lIns="91440" tIns="45720" rIns="91440" bIns="45720" rtlCol="0" anchor="t">
            <a:normAutofit lnSpcReduction="10000"/>
          </a:bodyPr>
          <a:lstStyle/>
          <a:p>
            <a:r>
              <a:rPr lang="en-US" sz="2400" err="1">
                <a:cs typeface="Calibri" panose="020F0502020204030204"/>
              </a:rPr>
              <a:t>Бресква</a:t>
            </a:r>
            <a:r>
              <a:rPr lang="en-US" sz="2400" dirty="0">
                <a:cs typeface="Calibri" panose="020F0502020204030204"/>
              </a:rPr>
              <a:t>, </a:t>
            </a:r>
            <a:r>
              <a:rPr lang="en-US" sz="2400" err="1">
                <a:cs typeface="Calibri" panose="020F0502020204030204"/>
              </a:rPr>
              <a:t>праска</a:t>
            </a:r>
            <a:r>
              <a:rPr lang="en-US" sz="2400" dirty="0">
                <a:cs typeface="Calibri" panose="020F0502020204030204"/>
              </a:rPr>
              <a:t> </a:t>
            </a:r>
            <a:r>
              <a:rPr lang="en-US" sz="2400" err="1">
                <a:cs typeface="Calibri" panose="020F0502020204030204"/>
              </a:rPr>
              <a:t>или</a:t>
            </a:r>
            <a:r>
              <a:rPr lang="en-US" sz="2400" dirty="0">
                <a:cs typeface="Calibri" panose="020F0502020204030204"/>
              </a:rPr>
              <a:t> </a:t>
            </a:r>
            <a:r>
              <a:rPr lang="en-US" sz="2400" err="1">
                <a:cs typeface="Calibri" panose="020F0502020204030204"/>
              </a:rPr>
              <a:t>шефтелија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дрво</a:t>
            </a:r>
            <a:r>
              <a:rPr lang="en-US" sz="2400" dirty="0">
                <a:cs typeface="Calibri" panose="020F0502020204030204"/>
              </a:rPr>
              <a:t> </a:t>
            </a:r>
            <a:r>
              <a:rPr lang="en-US" sz="2400" err="1">
                <a:cs typeface="Calibri" panose="020F0502020204030204"/>
              </a:rPr>
              <a:t>из</a:t>
            </a:r>
            <a:r>
              <a:rPr lang="en-US" sz="2400" dirty="0">
                <a:cs typeface="Calibri" panose="020F0502020204030204"/>
              </a:rPr>
              <a:t> </a:t>
            </a:r>
            <a:r>
              <a:rPr lang="en-US" sz="2400" err="1">
                <a:cs typeface="Calibri" panose="020F0502020204030204"/>
              </a:rPr>
              <a:t>фамилије</a:t>
            </a:r>
            <a:r>
              <a:rPr lang="en-US" sz="2400" dirty="0">
                <a:cs typeface="Calibri" panose="020F0502020204030204"/>
              </a:rPr>
              <a:t> </a:t>
            </a:r>
            <a:r>
              <a:rPr lang="en-US" sz="2400" err="1">
                <a:cs typeface="Calibri" panose="020F0502020204030204"/>
              </a:rPr>
              <a:t>ружа</a:t>
            </a:r>
            <a:r>
              <a:rPr lang="en-US" sz="2400" dirty="0">
                <a:cs typeface="Calibri" panose="020F0502020204030204"/>
              </a:rPr>
              <a:t>. </a:t>
            </a:r>
            <a:r>
              <a:rPr lang="en-US" sz="2400" err="1">
                <a:cs typeface="Calibri" panose="020F0502020204030204"/>
              </a:rPr>
              <a:t>Познато</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по</a:t>
            </a:r>
            <a:r>
              <a:rPr lang="en-US" sz="2400" dirty="0">
                <a:cs typeface="Calibri" panose="020F0502020204030204"/>
              </a:rPr>
              <a:t> </a:t>
            </a:r>
            <a:r>
              <a:rPr lang="en-US" sz="2400" err="1">
                <a:cs typeface="Calibri" panose="020F0502020204030204"/>
              </a:rPr>
              <a:t>истоименим</a:t>
            </a:r>
            <a:r>
              <a:rPr lang="en-US" sz="2400" dirty="0">
                <a:cs typeface="Calibri" panose="020F0502020204030204"/>
              </a:rPr>
              <a:t> </a:t>
            </a:r>
            <a:r>
              <a:rPr lang="en-US" sz="2400" err="1">
                <a:cs typeface="Calibri" panose="020F0502020204030204"/>
              </a:rPr>
              <a:t>плодовима</a:t>
            </a:r>
            <a:r>
              <a:rPr lang="en-US" sz="2400" dirty="0">
                <a:cs typeface="Calibri" panose="020F0502020204030204"/>
              </a:rPr>
              <a:t>, </a:t>
            </a:r>
            <a:r>
              <a:rPr lang="en-US" sz="2400" err="1">
                <a:cs typeface="Calibri" panose="020F0502020204030204"/>
              </a:rPr>
              <a:t>које</a:t>
            </a:r>
            <a:r>
              <a:rPr lang="en-US" sz="2400" dirty="0">
                <a:cs typeface="Calibri" panose="020F0502020204030204"/>
              </a:rPr>
              <a:t> </a:t>
            </a:r>
            <a:r>
              <a:rPr lang="en-US" sz="2400" err="1">
                <a:cs typeface="Calibri" panose="020F0502020204030204"/>
              </a:rPr>
              <a:t>човек</a:t>
            </a:r>
            <a:r>
              <a:rPr lang="en-US" sz="2400" dirty="0">
                <a:cs typeface="Calibri" panose="020F0502020204030204"/>
              </a:rPr>
              <a:t> </a:t>
            </a:r>
            <a:r>
              <a:rPr lang="en-US" sz="2400" err="1">
                <a:cs typeface="Calibri" panose="020F0502020204030204"/>
              </a:rPr>
              <a:t>користи</a:t>
            </a:r>
            <a:r>
              <a:rPr lang="en-US" sz="2400" dirty="0">
                <a:cs typeface="Calibri" panose="020F0502020204030204"/>
              </a:rPr>
              <a:t> </a:t>
            </a:r>
            <a:r>
              <a:rPr lang="en-US" sz="2400" err="1">
                <a:cs typeface="Calibri" panose="020F0502020204030204"/>
              </a:rPr>
              <a:t>као</a:t>
            </a:r>
            <a:r>
              <a:rPr lang="en-US" sz="2400" dirty="0">
                <a:cs typeface="Calibri" panose="020F0502020204030204"/>
              </a:rPr>
              <a:t> </a:t>
            </a:r>
            <a:r>
              <a:rPr lang="en-US" sz="2400" err="1">
                <a:cs typeface="Calibri" panose="020F0502020204030204"/>
              </a:rPr>
              <a:t>веома</a:t>
            </a:r>
            <a:r>
              <a:rPr lang="en-US" sz="2400" dirty="0">
                <a:cs typeface="Calibri" panose="020F0502020204030204"/>
              </a:rPr>
              <a:t> </a:t>
            </a:r>
            <a:r>
              <a:rPr lang="en-US" sz="2400" err="1">
                <a:cs typeface="Calibri" panose="020F0502020204030204"/>
              </a:rPr>
              <a:t>укусно</a:t>
            </a:r>
            <a:r>
              <a:rPr lang="en-US" sz="2400" dirty="0">
                <a:cs typeface="Calibri" panose="020F0502020204030204"/>
              </a:rPr>
              <a:t> и </a:t>
            </a:r>
            <a:r>
              <a:rPr lang="en-US" sz="2400" err="1">
                <a:cs typeface="Calibri" panose="020F0502020204030204"/>
              </a:rPr>
              <a:t>слатко</a:t>
            </a:r>
            <a:r>
              <a:rPr lang="en-US" sz="2400" dirty="0">
                <a:cs typeface="Calibri" panose="020F0502020204030204"/>
              </a:rPr>
              <a:t> </a:t>
            </a:r>
            <a:r>
              <a:rPr lang="en-US" sz="2400" err="1">
                <a:cs typeface="Calibri" panose="020F0502020204030204"/>
              </a:rPr>
              <a:t>воће</a:t>
            </a:r>
            <a:r>
              <a:rPr lang="en-US" sz="2400" dirty="0">
                <a:cs typeface="Calibri" panose="020F0502020204030204"/>
              </a:rPr>
              <a:t>. </a:t>
            </a:r>
            <a:r>
              <a:rPr lang="en-US" sz="2400" err="1">
                <a:cs typeface="Calibri" panose="020F0502020204030204"/>
              </a:rPr>
              <a:t>Потиче</a:t>
            </a:r>
            <a:r>
              <a:rPr lang="en-US" sz="2400" dirty="0">
                <a:cs typeface="Calibri" panose="020F0502020204030204"/>
              </a:rPr>
              <a:t> </a:t>
            </a:r>
            <a:r>
              <a:rPr lang="en-US" sz="2400" err="1">
                <a:cs typeface="Calibri" panose="020F0502020204030204"/>
              </a:rPr>
              <a:t>из</a:t>
            </a:r>
            <a:r>
              <a:rPr lang="en-US" sz="2400" dirty="0">
                <a:cs typeface="Calibri" panose="020F0502020204030204"/>
              </a:rPr>
              <a:t> </a:t>
            </a:r>
            <a:r>
              <a:rPr lang="en-US" sz="2400" err="1">
                <a:cs typeface="Calibri" panose="020F0502020204030204"/>
              </a:rPr>
              <a:t>Азије</a:t>
            </a:r>
            <a:r>
              <a:rPr lang="en-US" sz="2400" dirty="0">
                <a:cs typeface="Calibri" panose="020F0502020204030204"/>
              </a:rPr>
              <a:t>. </a:t>
            </a:r>
            <a:r>
              <a:rPr lang="en-US" sz="2400" err="1">
                <a:cs typeface="Calibri" panose="020F0502020204030204"/>
              </a:rPr>
              <a:t>Као</a:t>
            </a:r>
            <a:r>
              <a:rPr lang="en-US" sz="2400" dirty="0">
                <a:cs typeface="Calibri" panose="020F0502020204030204"/>
              </a:rPr>
              <a:t> </a:t>
            </a:r>
            <a:r>
              <a:rPr lang="en-US" sz="2400" err="1">
                <a:cs typeface="Calibri" panose="020F0502020204030204"/>
              </a:rPr>
              <a:t>виће</a:t>
            </a:r>
            <a:r>
              <a:rPr lang="en-US" sz="2400" dirty="0">
                <a:cs typeface="Calibri" panose="020F0502020204030204"/>
              </a:rPr>
              <a:t> </a:t>
            </a:r>
            <a:r>
              <a:rPr lang="en-US" sz="2400" err="1">
                <a:cs typeface="Calibri" panose="020F0502020204030204"/>
              </a:rPr>
              <a:t>користи</a:t>
            </a:r>
            <a:r>
              <a:rPr lang="en-US" sz="2400" dirty="0">
                <a:cs typeface="Calibri" panose="020F0502020204030204"/>
              </a:rPr>
              <a:t> </a:t>
            </a:r>
            <a:r>
              <a:rPr lang="en-US" sz="2400" err="1">
                <a:cs typeface="Calibri" panose="020F0502020204030204"/>
              </a:rPr>
              <a:t>се</a:t>
            </a:r>
            <a:r>
              <a:rPr lang="en-US" sz="2400" dirty="0">
                <a:cs typeface="Calibri" panose="020F0502020204030204"/>
              </a:rPr>
              <a:t> у </a:t>
            </a:r>
            <a:r>
              <a:rPr lang="en-US" sz="2400" err="1">
                <a:cs typeface="Calibri" panose="020F0502020204030204"/>
              </a:rPr>
              <a:t>сиробом</a:t>
            </a:r>
            <a:r>
              <a:rPr lang="en-US" sz="2400" dirty="0">
                <a:cs typeface="Calibri" panose="020F0502020204030204"/>
              </a:rPr>
              <a:t> </a:t>
            </a:r>
            <a:r>
              <a:rPr lang="en-US" sz="2400" err="1">
                <a:cs typeface="Calibri" panose="020F0502020204030204"/>
              </a:rPr>
              <a:t>стању</a:t>
            </a:r>
            <a:r>
              <a:rPr lang="en-US" sz="2400" dirty="0">
                <a:cs typeface="Calibri" panose="020F0502020204030204"/>
              </a:rPr>
              <a:t>, а </a:t>
            </a:r>
            <a:r>
              <a:rPr lang="en-US" sz="2400" err="1">
                <a:cs typeface="Calibri" panose="020F0502020204030204"/>
              </a:rPr>
              <a:t>погодна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за</a:t>
            </a:r>
            <a:r>
              <a:rPr lang="en-US" sz="2400" dirty="0">
                <a:cs typeface="Calibri" panose="020F0502020204030204"/>
              </a:rPr>
              <a:t> </a:t>
            </a:r>
            <a:r>
              <a:rPr lang="en-US" sz="2400" err="1">
                <a:cs typeface="Calibri" panose="020F0502020204030204"/>
              </a:rPr>
              <a:t>прављење</a:t>
            </a:r>
            <a:r>
              <a:rPr lang="en-US" sz="2400" dirty="0">
                <a:cs typeface="Calibri" panose="020F0502020204030204"/>
              </a:rPr>
              <a:t> </a:t>
            </a:r>
            <a:r>
              <a:rPr lang="en-US" sz="2400" err="1">
                <a:cs typeface="Calibri" panose="020F0502020204030204"/>
              </a:rPr>
              <a:t>компота</a:t>
            </a:r>
            <a:r>
              <a:rPr lang="en-US" sz="2400" dirty="0">
                <a:cs typeface="Calibri" panose="020F0502020204030204"/>
              </a:rPr>
              <a:t>, </a:t>
            </a:r>
            <a:r>
              <a:rPr lang="en-US" sz="2400" err="1">
                <a:cs typeface="Calibri" panose="020F0502020204030204"/>
              </a:rPr>
              <a:t>сокова</a:t>
            </a:r>
            <a:r>
              <a:rPr lang="en-US" sz="2400" dirty="0">
                <a:cs typeface="Calibri" panose="020F0502020204030204"/>
              </a:rPr>
              <a:t>, </a:t>
            </a:r>
            <a:r>
              <a:rPr lang="en-US" sz="2400" err="1">
                <a:cs typeface="Calibri" panose="020F0502020204030204"/>
              </a:rPr>
              <a:t>џемова</a:t>
            </a:r>
            <a:r>
              <a:rPr lang="en-US" sz="2400" dirty="0">
                <a:cs typeface="Calibri" panose="020F0502020204030204"/>
              </a:rPr>
              <a:t> </a:t>
            </a:r>
            <a:r>
              <a:rPr lang="en-US" sz="2400" err="1">
                <a:cs typeface="Calibri" panose="020F0502020204030204"/>
              </a:rPr>
              <a:t>као</a:t>
            </a:r>
            <a:r>
              <a:rPr lang="en-US" sz="2400" dirty="0">
                <a:cs typeface="Calibri" panose="020F0502020204030204"/>
              </a:rPr>
              <a:t> и </a:t>
            </a:r>
            <a:r>
              <a:rPr lang="en-US" sz="2400" err="1">
                <a:cs typeface="Calibri" panose="020F0502020204030204"/>
              </a:rPr>
              <a:t>за</a:t>
            </a:r>
            <a:r>
              <a:rPr lang="en-US" sz="2400" dirty="0">
                <a:cs typeface="Calibri" panose="020F0502020204030204"/>
              </a:rPr>
              <a:t> </a:t>
            </a:r>
            <a:r>
              <a:rPr lang="en-US" sz="2400" err="1">
                <a:cs typeface="Calibri" panose="020F0502020204030204"/>
              </a:rPr>
              <a:t>сушење</a:t>
            </a:r>
            <a:r>
              <a:rPr lang="en-US" sz="2400" dirty="0">
                <a:cs typeface="Calibri" panose="020F0502020204030204"/>
              </a:rPr>
              <a:t>. </a:t>
            </a:r>
            <a:r>
              <a:rPr lang="en-US" sz="2400" err="1">
                <a:cs typeface="Calibri" panose="020F0502020204030204"/>
              </a:rPr>
              <a:t>Кина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највећи</a:t>
            </a:r>
            <a:r>
              <a:rPr lang="en-US" sz="2400" dirty="0">
                <a:cs typeface="Calibri" panose="020F0502020204030204"/>
              </a:rPr>
              <a:t> </a:t>
            </a:r>
            <a:r>
              <a:rPr lang="en-US" sz="2400" err="1">
                <a:cs typeface="Calibri" panose="020F0502020204030204"/>
              </a:rPr>
              <a:t>произвођач</a:t>
            </a:r>
            <a:r>
              <a:rPr lang="en-US" sz="2400" dirty="0">
                <a:cs typeface="Calibri" panose="020F0502020204030204"/>
              </a:rPr>
              <a:t> </a:t>
            </a:r>
            <a:r>
              <a:rPr lang="en-US" sz="2400" err="1">
                <a:cs typeface="Calibri" panose="020F0502020204030204"/>
              </a:rPr>
              <a:t>брескве</a:t>
            </a:r>
            <a:r>
              <a:rPr lang="en-US" sz="2400" dirty="0">
                <a:cs typeface="Calibri" panose="020F0502020204030204"/>
              </a:rPr>
              <a:t> у </a:t>
            </a:r>
            <a:r>
              <a:rPr lang="en-US" sz="2400" err="1">
                <a:cs typeface="Calibri" panose="020F0502020204030204"/>
              </a:rPr>
              <a:t>свету</a:t>
            </a:r>
            <a:r>
              <a:rPr lang="en-US" sz="2400" dirty="0">
                <a:cs typeface="Calibri" panose="020F0502020204030204"/>
              </a:rPr>
              <a:t>. </a:t>
            </a:r>
            <a:r>
              <a:rPr lang="en-US" sz="2400" err="1">
                <a:cs typeface="Calibri" panose="020F0502020204030204"/>
              </a:rPr>
              <a:t>Потом</a:t>
            </a:r>
            <a:r>
              <a:rPr lang="en-US" sz="2400" dirty="0">
                <a:cs typeface="Calibri" panose="020F0502020204030204"/>
              </a:rPr>
              <a:t> </a:t>
            </a:r>
            <a:r>
              <a:rPr lang="en-US" sz="2400" err="1">
                <a:cs typeface="Calibri" panose="020F0502020204030204"/>
              </a:rPr>
              <a:t>долазе</a:t>
            </a:r>
            <a:r>
              <a:rPr lang="en-US" sz="2400" dirty="0">
                <a:cs typeface="Calibri" panose="020F0502020204030204"/>
              </a:rPr>
              <a:t> и </a:t>
            </a:r>
            <a:r>
              <a:rPr lang="en-US" sz="2400">
                <a:cs typeface="Calibri" panose="020F0502020204030204"/>
              </a:rPr>
              <a:t>Европа. </a:t>
            </a:r>
            <a:endParaRPr lang="en-US">
              <a:cs typeface="Calibri" panose="020F0502020204030204"/>
            </a:endParaRPr>
          </a:p>
          <a:p>
            <a:r>
              <a:rPr lang="en-US" sz="2400">
                <a:cs typeface="Calibri" panose="020F0502020204030204"/>
              </a:rPr>
              <a:t>Станиште: Двористе</a:t>
            </a:r>
            <a:endParaRPr lang="en-US" sz="2400">
              <a:cs typeface="Calibri" panose="020F0502020204030204"/>
            </a:endParaRPr>
          </a:p>
          <a:p>
            <a:r>
              <a:rPr lang="en-US" sz="2400">
                <a:cs typeface="Calibri" panose="020F0502020204030204"/>
              </a:rPr>
              <a:t>Локација: Липовац</a:t>
            </a:r>
            <a:endParaRPr lang="en-US" sz="2400" dirty="0">
              <a:cs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524" y="-577970"/>
            <a:ext cx="7095255" cy="1600200"/>
          </a:xfrm>
        </p:spPr>
        <p:txBody>
          <a:bodyPr/>
          <a:lstStyle/>
          <a:p>
            <a:r>
              <a:rPr lang="sr-Cyrl-RS" altLang="en-US" sz="6000">
                <a:cs typeface="Calibri Light" panose="020F0302020204030204"/>
              </a:rPr>
              <a:t>    </a:t>
            </a:r>
            <a:r>
              <a:rPr lang="en-US" sz="6000">
                <a:cs typeface="Calibri Light" panose="020F0302020204030204"/>
              </a:rPr>
              <a:t>Лала </a:t>
            </a:r>
            <a:endParaRPr lang="en-US"/>
          </a:p>
        </p:txBody>
      </p:sp>
      <p:sp>
        <p:nvSpPr>
          <p:cNvPr id="4" name="Text Placeholder 3"/>
          <p:cNvSpPr>
            <a:spLocks noGrp="1"/>
          </p:cNvSpPr>
          <p:nvPr>
            <p:ph type="body" sz="half" idx="2"/>
          </p:nvPr>
        </p:nvSpPr>
        <p:spPr>
          <a:xfrm>
            <a:off x="7252090" y="1122872"/>
            <a:ext cx="4492953" cy="4875512"/>
          </a:xfrm>
        </p:spPr>
        <p:txBody>
          <a:bodyPr vert="horz" lIns="91440" tIns="45720" rIns="91440" bIns="45720" rtlCol="0" anchor="t">
            <a:normAutofit lnSpcReduction="10000"/>
          </a:bodyPr>
          <a:lstStyle/>
          <a:p>
            <a:r>
              <a:rPr lang="en-US" sz="2400" err="1">
                <a:cs typeface="Calibri" panose="020F0502020204030204"/>
              </a:rPr>
              <a:t>Лала</a:t>
            </a:r>
            <a:r>
              <a:rPr lang="en-US" sz="2400" dirty="0">
                <a:cs typeface="Calibri" panose="020F0502020204030204"/>
              </a:rPr>
              <a:t> </a:t>
            </a:r>
            <a:r>
              <a:rPr lang="en-US" sz="2400" err="1">
                <a:cs typeface="Calibri" panose="020F0502020204030204"/>
              </a:rPr>
              <a:t>или</a:t>
            </a:r>
            <a:r>
              <a:rPr lang="en-US" sz="2400" dirty="0">
                <a:cs typeface="Calibri" panose="020F0502020204030204"/>
              </a:rPr>
              <a:t> </a:t>
            </a:r>
            <a:r>
              <a:rPr lang="en-US" sz="2400" err="1">
                <a:cs typeface="Calibri" panose="020F0502020204030204"/>
              </a:rPr>
              <a:t>тулипан</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назив</a:t>
            </a:r>
            <a:r>
              <a:rPr lang="en-US" sz="2400" dirty="0">
                <a:cs typeface="Calibri" panose="020F0502020204030204"/>
              </a:rPr>
              <a:t> </a:t>
            </a:r>
            <a:r>
              <a:rPr lang="en-US" sz="2400" err="1">
                <a:cs typeface="Calibri" panose="020F0502020204030204"/>
              </a:rPr>
              <a:t>рода</a:t>
            </a:r>
            <a:r>
              <a:rPr lang="en-US" sz="2400" dirty="0">
                <a:cs typeface="Calibri" panose="020F0502020204030204"/>
              </a:rPr>
              <a:t> </a:t>
            </a:r>
            <a:r>
              <a:rPr lang="en-US" sz="2400" err="1">
                <a:cs typeface="Calibri" panose="020F0502020204030204"/>
              </a:rPr>
              <a:t>монокотиледоних</a:t>
            </a:r>
            <a:r>
              <a:rPr lang="en-US" sz="2400" dirty="0">
                <a:cs typeface="Calibri" panose="020F0502020204030204"/>
              </a:rPr>
              <a:t> </a:t>
            </a:r>
            <a:r>
              <a:rPr lang="en-US" sz="2400" err="1">
                <a:cs typeface="Calibri" panose="020F0502020204030204"/>
              </a:rPr>
              <a:t>биљака</a:t>
            </a:r>
            <a:r>
              <a:rPr lang="en-US" sz="2400">
                <a:cs typeface="Calibri" panose="020F0502020204030204"/>
              </a:rPr>
              <a:t>. </a:t>
            </a:r>
            <a:r>
              <a:rPr lang="en-US" sz="2400" err="1">
                <a:cs typeface="Calibri" panose="020F0502020204030204"/>
              </a:rPr>
              <a:t>Род</a:t>
            </a:r>
            <a:r>
              <a:rPr lang="en-US" sz="2400" dirty="0">
                <a:cs typeface="Calibri" panose="020F0502020204030204"/>
              </a:rPr>
              <a:t> </a:t>
            </a:r>
            <a:r>
              <a:rPr lang="en-US" sz="2400" err="1">
                <a:cs typeface="Calibri" panose="020F0502020204030204"/>
              </a:rPr>
              <a:t>обухвата</a:t>
            </a:r>
            <a:r>
              <a:rPr lang="en-US" sz="2400" dirty="0">
                <a:cs typeface="Calibri" panose="020F0502020204030204"/>
              </a:rPr>
              <a:t> </a:t>
            </a:r>
            <a:r>
              <a:rPr lang="en-US" sz="2400" err="1">
                <a:cs typeface="Calibri" panose="020F0502020204030204"/>
              </a:rPr>
              <a:t>око</a:t>
            </a:r>
            <a:r>
              <a:rPr lang="en-US" sz="2400">
                <a:cs typeface="Calibri" panose="020F0502020204030204"/>
              </a:rPr>
              <a:t> 100 </a:t>
            </a:r>
            <a:r>
              <a:rPr lang="en-US" sz="2400" err="1">
                <a:cs typeface="Calibri" panose="020F0502020204030204"/>
              </a:rPr>
              <a:t>врста</a:t>
            </a:r>
            <a:r>
              <a:rPr lang="en-US" sz="2400">
                <a:cs typeface="Calibri" panose="020F0502020204030204"/>
              </a:rPr>
              <a:t>, </a:t>
            </a:r>
            <a:r>
              <a:rPr lang="en-US" sz="2400" err="1">
                <a:cs typeface="Calibri" panose="020F0502020204030204"/>
              </a:rPr>
              <a:t>природно</a:t>
            </a:r>
            <a:r>
              <a:rPr lang="en-US" sz="2400" dirty="0">
                <a:cs typeface="Calibri" panose="020F0502020204030204"/>
              </a:rPr>
              <a:t> </a:t>
            </a:r>
            <a:r>
              <a:rPr lang="en-US" sz="2400" err="1">
                <a:cs typeface="Calibri" panose="020F0502020204030204"/>
              </a:rPr>
              <a:t>распросрањених</a:t>
            </a:r>
            <a:r>
              <a:rPr lang="en-US" sz="2400">
                <a:cs typeface="Calibri" panose="020F0502020204030204"/>
              </a:rPr>
              <a:t> у </a:t>
            </a:r>
            <a:r>
              <a:rPr lang="en-US" sz="2400" err="1">
                <a:cs typeface="Calibri" panose="020F0502020204030204"/>
              </a:rPr>
              <a:t>Азији</a:t>
            </a:r>
            <a:r>
              <a:rPr lang="en-US" sz="2400">
                <a:cs typeface="Calibri" panose="020F0502020204030204"/>
              </a:rPr>
              <a:t>, </a:t>
            </a:r>
            <a:r>
              <a:rPr lang="en-US" sz="2400" err="1">
                <a:cs typeface="Calibri" panose="020F0502020204030204"/>
              </a:rPr>
              <a:t>јужној</a:t>
            </a:r>
            <a:r>
              <a:rPr lang="en-US" sz="2400" dirty="0">
                <a:cs typeface="Calibri" panose="020F0502020204030204"/>
              </a:rPr>
              <a:t> </a:t>
            </a:r>
            <a:r>
              <a:rPr lang="en-US" sz="2400" err="1">
                <a:cs typeface="Calibri" panose="020F0502020204030204"/>
              </a:rPr>
              <a:t>Европи</a:t>
            </a:r>
            <a:r>
              <a:rPr lang="en-US" sz="2400">
                <a:cs typeface="Calibri" panose="020F0502020204030204"/>
              </a:rPr>
              <a:t> и </a:t>
            </a:r>
            <a:r>
              <a:rPr lang="en-US" sz="2400" err="1">
                <a:cs typeface="Calibri" panose="020F0502020204030204"/>
              </a:rPr>
              <a:t>северној</a:t>
            </a:r>
            <a:r>
              <a:rPr lang="en-US" sz="2400" dirty="0">
                <a:cs typeface="Calibri" panose="020F0502020204030204"/>
              </a:rPr>
              <a:t> </a:t>
            </a:r>
            <a:r>
              <a:rPr lang="en-US" sz="2400" err="1">
                <a:cs typeface="Calibri" panose="020F0502020204030204"/>
              </a:rPr>
              <a:t>Африци</a:t>
            </a:r>
            <a:r>
              <a:rPr lang="en-US" sz="2400">
                <a:cs typeface="Calibri" panose="020F0502020204030204"/>
              </a:rPr>
              <a:t>. </a:t>
            </a:r>
            <a:r>
              <a:rPr lang="en-US" sz="2400" err="1">
                <a:cs typeface="Calibri" panose="020F0502020204030204"/>
              </a:rPr>
              <a:t>Центар</a:t>
            </a:r>
            <a:r>
              <a:rPr lang="en-US" sz="2400" dirty="0">
                <a:cs typeface="Calibri" panose="020F0502020204030204"/>
              </a:rPr>
              <a:t> </a:t>
            </a:r>
            <a:r>
              <a:rPr lang="en-US" sz="2400" err="1">
                <a:cs typeface="Calibri" panose="020F0502020204030204"/>
              </a:rPr>
              <a:t>диверзитета</a:t>
            </a:r>
            <a:r>
              <a:rPr lang="en-US" sz="2400" dirty="0">
                <a:cs typeface="Calibri" panose="020F0502020204030204"/>
              </a:rPr>
              <a:t> </a:t>
            </a:r>
            <a:r>
              <a:rPr lang="en-US" sz="2400" err="1">
                <a:cs typeface="Calibri" panose="020F0502020204030204"/>
              </a:rPr>
              <a:t>су</a:t>
            </a:r>
            <a:r>
              <a:rPr lang="en-US" sz="2400" dirty="0">
                <a:cs typeface="Calibri" panose="020F0502020204030204"/>
              </a:rPr>
              <a:t> </a:t>
            </a:r>
            <a:r>
              <a:rPr lang="en-US" sz="2400" err="1">
                <a:cs typeface="Calibri" panose="020F0502020204030204"/>
              </a:rPr>
              <a:t>области</a:t>
            </a:r>
            <a:r>
              <a:rPr lang="en-US" sz="2400" dirty="0">
                <a:cs typeface="Calibri" panose="020F0502020204030204"/>
              </a:rPr>
              <a:t> </a:t>
            </a:r>
            <a:r>
              <a:rPr lang="en-US" sz="2400" err="1">
                <a:cs typeface="Calibri" panose="020F0502020204030204"/>
              </a:rPr>
              <a:t>планина</a:t>
            </a:r>
            <a:r>
              <a:rPr lang="en-US" sz="2400" dirty="0">
                <a:cs typeface="Calibri" panose="020F0502020204030204"/>
              </a:rPr>
              <a:t> </a:t>
            </a:r>
            <a:r>
              <a:rPr lang="en-US" sz="2400" err="1">
                <a:cs typeface="Calibri" panose="020F0502020204030204"/>
              </a:rPr>
              <a:t>Памир</a:t>
            </a:r>
            <a:r>
              <a:rPr lang="en-US" sz="2400">
                <a:cs typeface="Calibri" panose="020F0502020204030204"/>
              </a:rPr>
              <a:t> и </a:t>
            </a:r>
            <a:r>
              <a:rPr lang="en-US" sz="2400" err="1">
                <a:cs typeface="Calibri" panose="020F0502020204030204"/>
              </a:rPr>
              <a:t>Хиндукуш</a:t>
            </a:r>
            <a:r>
              <a:rPr lang="en-US" sz="2400">
                <a:cs typeface="Calibri" panose="020F0502020204030204"/>
              </a:rPr>
              <a:t>, </a:t>
            </a:r>
            <a:r>
              <a:rPr lang="en-US" sz="2400" err="1">
                <a:cs typeface="Calibri" panose="020F0502020204030204"/>
              </a:rPr>
              <a:t>као</a:t>
            </a:r>
            <a:r>
              <a:rPr lang="en-US" sz="2400">
                <a:cs typeface="Calibri" panose="020F0502020204030204"/>
              </a:rPr>
              <a:t> и </a:t>
            </a:r>
            <a:r>
              <a:rPr lang="en-US" sz="2400" err="1">
                <a:cs typeface="Calibri" panose="020F0502020204030204"/>
              </a:rPr>
              <a:t>степе</a:t>
            </a:r>
            <a:r>
              <a:rPr lang="en-US" sz="2400" dirty="0">
                <a:cs typeface="Calibri" panose="020F0502020204030204"/>
              </a:rPr>
              <a:t> </a:t>
            </a:r>
            <a:r>
              <a:rPr lang="en-US" sz="2400" err="1">
                <a:cs typeface="Calibri" panose="020F0502020204030204"/>
              </a:rPr>
              <a:t>Казахстана</a:t>
            </a:r>
            <a:r>
              <a:rPr lang="en-US" sz="2400">
                <a:cs typeface="Calibri" panose="020F0502020204030204"/>
              </a:rPr>
              <a:t>. </a:t>
            </a:r>
            <a:r>
              <a:rPr lang="en-US" sz="2400" err="1">
                <a:cs typeface="Calibri" panose="020F0502020204030204"/>
              </a:rPr>
              <a:t>Велики</a:t>
            </a:r>
            <a:r>
              <a:rPr lang="en-US" sz="2400" dirty="0">
                <a:cs typeface="Calibri" panose="020F0502020204030204"/>
              </a:rPr>
              <a:t> </a:t>
            </a:r>
            <a:r>
              <a:rPr lang="en-US" sz="2400" err="1">
                <a:cs typeface="Calibri" panose="020F0502020204030204"/>
              </a:rPr>
              <a:t>број</a:t>
            </a:r>
            <a:r>
              <a:rPr lang="en-US" sz="2400" dirty="0">
                <a:cs typeface="Calibri" panose="020F0502020204030204"/>
              </a:rPr>
              <a:t> </a:t>
            </a:r>
            <a:r>
              <a:rPr lang="en-US" sz="2400" err="1">
                <a:cs typeface="Calibri" panose="020F0502020204030204"/>
              </a:rPr>
              <a:t>врста</a:t>
            </a:r>
            <a:r>
              <a:rPr lang="en-US" sz="2400">
                <a:cs typeface="Calibri" panose="020F0502020204030204"/>
              </a:rPr>
              <a:t>, </a:t>
            </a:r>
            <a:r>
              <a:rPr lang="en-US" sz="2400" err="1">
                <a:cs typeface="Calibri" panose="020F0502020204030204"/>
              </a:rPr>
              <a:t>као</a:t>
            </a:r>
            <a:r>
              <a:rPr lang="en-US" sz="2400">
                <a:cs typeface="Calibri" panose="020F0502020204030204"/>
              </a:rPr>
              <a:t> и </a:t>
            </a:r>
            <a:r>
              <a:rPr lang="en-US" sz="2400" err="1">
                <a:cs typeface="Calibri" panose="020F0502020204030204"/>
              </a:rPr>
              <a:t>узгојених</a:t>
            </a:r>
            <a:r>
              <a:rPr lang="en-US" sz="2400" dirty="0">
                <a:cs typeface="Calibri" panose="020F0502020204030204"/>
              </a:rPr>
              <a:t> </a:t>
            </a:r>
            <a:r>
              <a:rPr lang="en-US" sz="2400" err="1">
                <a:cs typeface="Calibri" panose="020F0502020204030204"/>
              </a:rPr>
              <a:t>култивара</a:t>
            </a:r>
            <a:r>
              <a:rPr lang="en-US" sz="2400">
                <a:cs typeface="Calibri" panose="020F0502020204030204"/>
              </a:rPr>
              <a:t> и </a:t>
            </a:r>
            <a:r>
              <a:rPr lang="en-US" sz="2400" err="1">
                <a:cs typeface="Calibri" panose="020F0502020204030204"/>
              </a:rPr>
              <a:t>хибрида</a:t>
            </a:r>
            <a:r>
              <a:rPr lang="en-US" sz="2400">
                <a:cs typeface="Calibri" panose="020F0502020204030204"/>
              </a:rPr>
              <a:t>, </a:t>
            </a:r>
            <a:r>
              <a:rPr lang="en-US" sz="2400" err="1">
                <a:cs typeface="Calibri" panose="020F0502020204030204"/>
              </a:rPr>
              <a:t>користи</a:t>
            </a:r>
            <a:r>
              <a:rPr lang="en-US" sz="2400" dirty="0">
                <a:cs typeface="Calibri" panose="020F0502020204030204"/>
              </a:rPr>
              <a:t> </a:t>
            </a:r>
            <a:r>
              <a:rPr lang="en-US" sz="2400" err="1">
                <a:cs typeface="Calibri" panose="020F0502020204030204"/>
              </a:rPr>
              <a:t>се</a:t>
            </a:r>
            <a:r>
              <a:rPr lang="en-US" sz="2400" dirty="0">
                <a:cs typeface="Calibri" panose="020F0502020204030204"/>
              </a:rPr>
              <a:t> </a:t>
            </a:r>
            <a:r>
              <a:rPr lang="en-US" sz="2400" err="1">
                <a:cs typeface="Calibri" panose="020F0502020204030204"/>
              </a:rPr>
              <a:t>као</a:t>
            </a:r>
            <a:r>
              <a:rPr lang="en-US" sz="2400" dirty="0">
                <a:cs typeface="Calibri" panose="020F0502020204030204"/>
              </a:rPr>
              <a:t> </a:t>
            </a:r>
            <a:r>
              <a:rPr lang="en-US" sz="2400" err="1">
                <a:cs typeface="Calibri" panose="020F0502020204030204"/>
              </a:rPr>
              <a:t>украсно</a:t>
            </a:r>
            <a:r>
              <a:rPr lang="en-US" sz="2400" dirty="0">
                <a:cs typeface="Calibri" panose="020F0502020204030204"/>
              </a:rPr>
              <a:t> </a:t>
            </a:r>
            <a:r>
              <a:rPr lang="en-US" sz="2400" err="1">
                <a:cs typeface="Calibri" panose="020F0502020204030204"/>
              </a:rPr>
              <a:t>биље</a:t>
            </a:r>
            <a:r>
              <a:rPr lang="en-US" sz="2400">
                <a:cs typeface="Calibri" panose="020F0502020204030204"/>
              </a:rPr>
              <a:t> у </a:t>
            </a:r>
            <a:r>
              <a:rPr lang="en-US" sz="2400" err="1">
                <a:cs typeface="Calibri" panose="020F0502020204030204"/>
              </a:rPr>
              <a:t>бастама</a:t>
            </a:r>
            <a:r>
              <a:rPr lang="en-US" sz="2400">
                <a:cs typeface="Calibri" panose="020F0502020204030204"/>
              </a:rPr>
              <a:t>, </a:t>
            </a:r>
            <a:r>
              <a:rPr lang="en-US" sz="2400" err="1">
                <a:cs typeface="Calibri" panose="020F0502020204030204"/>
              </a:rPr>
              <a:t>жардињерама</a:t>
            </a:r>
            <a:r>
              <a:rPr lang="en-US" sz="2400">
                <a:cs typeface="Calibri" panose="020F0502020204030204"/>
              </a:rPr>
              <a:t> и </a:t>
            </a:r>
            <a:r>
              <a:rPr lang="en-US" sz="2400" err="1">
                <a:cs typeface="Calibri" panose="020F0502020204030204"/>
              </a:rPr>
              <a:t>парковима</a:t>
            </a:r>
            <a:r>
              <a:rPr lang="en-US" sz="2400">
                <a:cs typeface="Calibri" panose="020F0502020204030204"/>
              </a:rPr>
              <a:t>.</a:t>
            </a:r>
            <a:endParaRPr lang="en-US" sz="2400">
              <a:cs typeface="Calibri" panose="020F0502020204030204"/>
            </a:endParaRPr>
          </a:p>
          <a:p>
            <a:r>
              <a:rPr lang="en-US" sz="2400">
                <a:cs typeface="Calibri" panose="020F0502020204030204"/>
              </a:rPr>
              <a:t>Станиште: Двориште</a:t>
            </a:r>
            <a:endParaRPr lang="en-US" sz="2400" dirty="0">
              <a:cs typeface="Calibri" panose="020F0502020204030204"/>
            </a:endParaRPr>
          </a:p>
          <a:p>
            <a:r>
              <a:rPr lang="en-US" sz="2400">
                <a:cs typeface="Calibri" panose="020F0502020204030204"/>
              </a:rPr>
              <a:t>Локација: Липовац</a:t>
            </a:r>
            <a:endParaRPr lang="en-US" sz="2400" dirty="0">
              <a:cs typeface="Calibri" panose="020F0502020204030204"/>
            </a:endParaRPr>
          </a:p>
        </p:txBody>
      </p:sp>
      <p:pic>
        <p:nvPicPr>
          <p:cNvPr id="7" name="Picture 7" descr="A picture containing grass, outdoor, plant, flower&#10;&#10;Description automatically generated"/>
          <p:cNvPicPr>
            <a:picLocks noGrp="1" noChangeAspect="1"/>
          </p:cNvPicPr>
          <p:nvPr>
            <p:ph type="pic" idx="1"/>
          </p:nvPr>
        </p:nvPicPr>
        <p:blipFill rotWithShape="1">
          <a:blip r:embed="rId1"/>
          <a:srcRect t="27792" b="27792"/>
          <a:stretch>
            <a:fillRect/>
          </a:stretch>
        </p:blipFill>
        <p:spPr>
          <a:xfrm>
            <a:off x="611727" y="1117600"/>
            <a:ext cx="6042804" cy="48736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939" y="-649856"/>
            <a:ext cx="9251858" cy="1600200"/>
          </a:xfrm>
        </p:spPr>
        <p:txBody>
          <a:bodyPr/>
          <a:lstStyle/>
          <a:p>
            <a:r>
              <a:rPr lang="sr-Cyrl-RS" altLang="en-US" sz="6000" dirty="0" err="1">
                <a:cs typeface="Calibri Light" panose="020F0302020204030204"/>
              </a:rPr>
              <a:t>            </a:t>
            </a:r>
            <a:r>
              <a:rPr lang="en-US" sz="6000" dirty="0" err="1">
                <a:cs typeface="Calibri Light" panose="020F0302020204030204"/>
              </a:rPr>
              <a:t>Форзиција</a:t>
            </a:r>
            <a:endParaRPr lang="en-US" dirty="0"/>
          </a:p>
        </p:txBody>
      </p:sp>
      <p:pic>
        <p:nvPicPr>
          <p:cNvPr id="5" name="Picture 5" descr="A picture containing tree, plant, flower, outdoor&#10;&#10;Description automatically generated"/>
          <p:cNvPicPr>
            <a:picLocks noGrp="1" noChangeAspect="1"/>
          </p:cNvPicPr>
          <p:nvPr>
            <p:ph type="pic" idx="1"/>
          </p:nvPr>
        </p:nvPicPr>
        <p:blipFill rotWithShape="1">
          <a:blip r:embed="rId1"/>
          <a:srcRect t="31778" b="31778"/>
          <a:stretch>
            <a:fillRect/>
          </a:stretch>
        </p:blipFill>
        <p:spPr>
          <a:xfrm>
            <a:off x="294886" y="1088067"/>
            <a:ext cx="6172200" cy="4873625"/>
          </a:xfrm>
        </p:spPr>
      </p:pic>
      <p:sp>
        <p:nvSpPr>
          <p:cNvPr id="4" name="Text Placeholder 3"/>
          <p:cNvSpPr>
            <a:spLocks noGrp="1"/>
          </p:cNvSpPr>
          <p:nvPr>
            <p:ph type="body" sz="half" idx="2"/>
          </p:nvPr>
        </p:nvSpPr>
        <p:spPr>
          <a:xfrm>
            <a:off x="7151448" y="1137249"/>
            <a:ext cx="4694237" cy="4774871"/>
          </a:xfrm>
        </p:spPr>
        <p:txBody>
          <a:bodyPr vert="horz" lIns="91440" tIns="45720" rIns="91440" bIns="45720" rtlCol="0" anchor="t">
            <a:normAutofit fontScale="92500" lnSpcReduction="20000"/>
          </a:bodyPr>
          <a:lstStyle/>
          <a:p>
            <a:r>
              <a:rPr lang="en-US" sz="2400" err="1">
                <a:cs typeface="Calibri" panose="020F0502020204030204"/>
              </a:rPr>
              <a:t>Форситија</a:t>
            </a:r>
            <a:r>
              <a:rPr lang="en-US" sz="2400" dirty="0">
                <a:cs typeface="Calibri" panose="020F0502020204030204"/>
              </a:rPr>
              <a:t> </a:t>
            </a:r>
            <a:r>
              <a:rPr lang="en-US" sz="2400" err="1">
                <a:cs typeface="Calibri" panose="020F0502020204030204"/>
              </a:rPr>
              <a:t>или</a:t>
            </a:r>
            <a:r>
              <a:rPr lang="en-US" sz="2400" dirty="0">
                <a:cs typeface="Calibri" panose="020F0502020204030204"/>
              </a:rPr>
              <a:t> </a:t>
            </a:r>
            <a:r>
              <a:rPr lang="en-US" sz="2400" err="1">
                <a:cs typeface="Calibri" panose="020F0502020204030204"/>
              </a:rPr>
              <a:t>форзиција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род</a:t>
            </a:r>
            <a:r>
              <a:rPr lang="en-US" sz="2400" dirty="0">
                <a:cs typeface="Calibri" panose="020F0502020204030204"/>
              </a:rPr>
              <a:t> </a:t>
            </a:r>
            <a:r>
              <a:rPr lang="en-US" sz="2400" err="1">
                <a:cs typeface="Calibri" panose="020F0502020204030204"/>
              </a:rPr>
              <a:t>жбунова</a:t>
            </a:r>
            <a:r>
              <a:rPr lang="en-US" sz="2400" dirty="0">
                <a:cs typeface="Calibri" panose="020F0502020204030204"/>
              </a:rPr>
              <a:t> </a:t>
            </a:r>
            <a:r>
              <a:rPr lang="en-US" sz="2400" err="1">
                <a:cs typeface="Calibri" panose="020F0502020204030204"/>
              </a:rPr>
              <a:t>који</a:t>
            </a:r>
            <a:r>
              <a:rPr lang="en-US" sz="2400" dirty="0">
                <a:cs typeface="Calibri" panose="020F0502020204030204"/>
              </a:rPr>
              <a:t> </a:t>
            </a:r>
            <a:r>
              <a:rPr lang="en-US" sz="2400" err="1">
                <a:cs typeface="Calibri" panose="020F0502020204030204"/>
              </a:rPr>
              <a:t>припада</a:t>
            </a:r>
            <a:r>
              <a:rPr lang="en-US" sz="2400" dirty="0">
                <a:cs typeface="Calibri" panose="020F0502020204030204"/>
              </a:rPr>
              <a:t> </a:t>
            </a:r>
            <a:r>
              <a:rPr lang="en-US" sz="2400" err="1">
                <a:cs typeface="Calibri" panose="020F0502020204030204"/>
              </a:rPr>
              <a:t>породици</a:t>
            </a:r>
            <a:r>
              <a:rPr lang="en-US" sz="2400" dirty="0">
                <a:cs typeface="Calibri" panose="020F0502020204030204"/>
              </a:rPr>
              <a:t> </a:t>
            </a:r>
            <a:r>
              <a:rPr lang="en-US" sz="2400" err="1">
                <a:cs typeface="Calibri" panose="020F0502020204030204"/>
              </a:rPr>
              <a:t>маслина</a:t>
            </a:r>
            <a:r>
              <a:rPr lang="en-US" sz="2400" dirty="0">
                <a:cs typeface="Calibri" panose="020F0502020204030204"/>
              </a:rPr>
              <a:t>. </a:t>
            </a:r>
            <a:r>
              <a:rPr lang="en-US" sz="2400" err="1">
                <a:cs typeface="Calibri" panose="020F0502020204030204"/>
              </a:rPr>
              <a:t>Обухвата</a:t>
            </a:r>
            <a:r>
              <a:rPr lang="en-US" sz="2400" dirty="0">
                <a:cs typeface="Calibri" panose="020F0502020204030204"/>
              </a:rPr>
              <a:t> </a:t>
            </a:r>
            <a:r>
              <a:rPr lang="en-US" sz="2400" err="1">
                <a:cs typeface="Calibri" panose="020F0502020204030204"/>
              </a:rPr>
              <a:t>око</a:t>
            </a:r>
            <a:r>
              <a:rPr lang="en-US" sz="2400" dirty="0">
                <a:cs typeface="Calibri" panose="020F0502020204030204"/>
              </a:rPr>
              <a:t> 11 </a:t>
            </a:r>
            <a:r>
              <a:rPr lang="en-US" sz="2400" err="1">
                <a:cs typeface="Calibri" panose="020F0502020204030204"/>
              </a:rPr>
              <a:t>врста</a:t>
            </a:r>
            <a:r>
              <a:rPr lang="en-US" sz="2400" dirty="0">
                <a:cs typeface="Calibri" panose="020F0502020204030204"/>
              </a:rPr>
              <a:t>, </a:t>
            </a:r>
            <a:r>
              <a:rPr lang="en-US" sz="2400" err="1">
                <a:cs typeface="Calibri" panose="020F0502020204030204"/>
              </a:rPr>
              <a:t>које</a:t>
            </a:r>
            <a:r>
              <a:rPr lang="en-US" sz="2400" dirty="0">
                <a:cs typeface="Calibri" panose="020F0502020204030204"/>
              </a:rPr>
              <a:t> </a:t>
            </a:r>
            <a:r>
              <a:rPr lang="en-US" sz="2400" err="1">
                <a:cs typeface="Calibri" panose="020F0502020204030204"/>
              </a:rPr>
              <a:t>су</a:t>
            </a:r>
            <a:r>
              <a:rPr lang="en-US" sz="2400" dirty="0">
                <a:cs typeface="Calibri" panose="020F0502020204030204"/>
              </a:rPr>
              <a:t> </a:t>
            </a:r>
            <a:r>
              <a:rPr lang="en-US" sz="2400" err="1">
                <a:cs typeface="Calibri" panose="020F0502020204030204"/>
              </a:rPr>
              <a:t>распрострањене</a:t>
            </a:r>
            <a:r>
              <a:rPr lang="en-US" sz="2400" dirty="0">
                <a:cs typeface="Calibri" panose="020F0502020204030204"/>
              </a:rPr>
              <a:t> </a:t>
            </a:r>
            <a:r>
              <a:rPr lang="en-US" sz="2400" err="1">
                <a:cs typeface="Calibri" panose="020F0502020204030204"/>
              </a:rPr>
              <a:t>углавном</a:t>
            </a:r>
            <a:r>
              <a:rPr lang="en-US" sz="2400" dirty="0">
                <a:cs typeface="Calibri" panose="020F0502020204030204"/>
              </a:rPr>
              <a:t> у </a:t>
            </a:r>
            <a:r>
              <a:rPr lang="en-US" sz="2400" err="1">
                <a:cs typeface="Calibri" panose="020F0502020204030204"/>
              </a:rPr>
              <a:t>Азији</a:t>
            </a:r>
            <a:r>
              <a:rPr lang="en-US" sz="2400" dirty="0">
                <a:cs typeface="Calibri" panose="020F0502020204030204"/>
              </a:rPr>
              <a:t>. </a:t>
            </a:r>
            <a:r>
              <a:rPr lang="en-US" sz="2400" err="1">
                <a:cs typeface="Calibri" panose="020F0502020204030204"/>
              </a:rPr>
              <a:t>Једна</a:t>
            </a:r>
            <a:r>
              <a:rPr lang="en-US" sz="2400" dirty="0">
                <a:cs typeface="Calibri" panose="020F0502020204030204"/>
              </a:rPr>
              <a:t> </a:t>
            </a:r>
            <a:r>
              <a:rPr lang="en-US" sz="2400" err="1">
                <a:cs typeface="Calibri" panose="020F0502020204030204"/>
              </a:rPr>
              <a:t>врста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ендемит</a:t>
            </a:r>
            <a:r>
              <a:rPr lang="en-US" sz="2400" dirty="0">
                <a:cs typeface="Calibri" panose="020F0502020204030204"/>
              </a:rPr>
              <a:t> </a:t>
            </a:r>
            <a:r>
              <a:rPr lang="en-US" sz="2400" err="1">
                <a:cs typeface="Calibri" panose="020F0502020204030204"/>
              </a:rPr>
              <a:t>Балканског</a:t>
            </a:r>
            <a:r>
              <a:rPr lang="en-US" sz="2400" dirty="0">
                <a:cs typeface="Calibri" panose="020F0502020204030204"/>
              </a:rPr>
              <a:t> </a:t>
            </a:r>
            <a:r>
              <a:rPr lang="en-US" sz="2400" err="1">
                <a:cs typeface="Calibri" panose="020F0502020204030204"/>
              </a:rPr>
              <a:t>полуострва</a:t>
            </a:r>
            <a:r>
              <a:rPr lang="en-US" sz="2400" dirty="0">
                <a:cs typeface="Calibri" panose="020F0502020204030204"/>
              </a:rPr>
              <a:t>. </a:t>
            </a:r>
            <a:r>
              <a:rPr lang="en-US" sz="2400" err="1">
                <a:cs typeface="Calibri" panose="020F0502020204030204"/>
              </a:rPr>
              <a:t>Неке</a:t>
            </a:r>
            <a:r>
              <a:rPr lang="en-US" sz="2400" dirty="0">
                <a:cs typeface="Calibri" panose="020F0502020204030204"/>
              </a:rPr>
              <a:t> </a:t>
            </a:r>
            <a:r>
              <a:rPr lang="en-US" sz="2400" err="1">
                <a:cs typeface="Calibri" panose="020F0502020204030204"/>
              </a:rPr>
              <a:t>врсте</a:t>
            </a:r>
            <a:r>
              <a:rPr lang="en-US" sz="2400" dirty="0">
                <a:cs typeface="Calibri" panose="020F0502020204030204"/>
              </a:rPr>
              <a:t> </a:t>
            </a:r>
            <a:r>
              <a:rPr lang="en-US" sz="2400" err="1">
                <a:cs typeface="Calibri" panose="020F0502020204030204"/>
              </a:rPr>
              <a:t>се</a:t>
            </a:r>
            <a:r>
              <a:rPr lang="en-US" sz="2400" dirty="0">
                <a:cs typeface="Calibri" panose="020F0502020204030204"/>
              </a:rPr>
              <a:t> </a:t>
            </a:r>
            <a:r>
              <a:rPr lang="en-US" sz="2400" err="1">
                <a:cs typeface="Calibri" panose="020F0502020204030204"/>
              </a:rPr>
              <a:t>узгајају</a:t>
            </a:r>
            <a:r>
              <a:rPr lang="en-US" sz="2400" dirty="0">
                <a:cs typeface="Calibri" panose="020F0502020204030204"/>
              </a:rPr>
              <a:t> </a:t>
            </a:r>
            <a:r>
              <a:rPr lang="en-US" sz="2400" err="1">
                <a:cs typeface="Calibri" panose="020F0502020204030204"/>
              </a:rPr>
              <a:t>као</a:t>
            </a:r>
            <a:r>
              <a:rPr lang="en-US" sz="2400" dirty="0">
                <a:cs typeface="Calibri" panose="020F0502020204030204"/>
              </a:rPr>
              <a:t> </a:t>
            </a:r>
            <a:r>
              <a:rPr lang="en-US" sz="2400" err="1">
                <a:cs typeface="Calibri" panose="020F0502020204030204"/>
              </a:rPr>
              <a:t>украсне</a:t>
            </a:r>
            <a:r>
              <a:rPr lang="en-US" sz="2400" dirty="0">
                <a:cs typeface="Calibri" panose="020F0502020204030204"/>
              </a:rPr>
              <a:t>, и </a:t>
            </a:r>
            <a:r>
              <a:rPr lang="en-US" sz="2400" err="1">
                <a:cs typeface="Calibri" panose="020F0502020204030204"/>
              </a:rPr>
              <a:t>цењене</a:t>
            </a:r>
            <a:r>
              <a:rPr lang="en-US" sz="2400" dirty="0">
                <a:cs typeface="Calibri" panose="020F0502020204030204"/>
              </a:rPr>
              <a:t> </a:t>
            </a:r>
            <a:r>
              <a:rPr lang="en-US" sz="2400" err="1">
                <a:cs typeface="Calibri" panose="020F0502020204030204"/>
              </a:rPr>
              <a:t>су</a:t>
            </a:r>
            <a:r>
              <a:rPr lang="en-US" sz="2400" dirty="0">
                <a:cs typeface="Calibri" panose="020F0502020204030204"/>
              </a:rPr>
              <a:t> у </a:t>
            </a:r>
            <a:r>
              <a:rPr lang="en-US" sz="2400" err="1">
                <a:cs typeface="Calibri" panose="020F0502020204030204"/>
              </a:rPr>
              <a:t>хортикултури</a:t>
            </a:r>
            <a:r>
              <a:rPr lang="en-US" sz="2400" dirty="0">
                <a:cs typeface="Calibri" panose="020F0502020204030204"/>
              </a:rPr>
              <a:t>. </a:t>
            </a:r>
            <a:r>
              <a:rPr lang="en-US" sz="2400" err="1">
                <a:cs typeface="Calibri" panose="020F0502020204030204"/>
              </a:rPr>
              <a:t>Својим</a:t>
            </a:r>
            <a:r>
              <a:rPr lang="en-US" sz="2400" dirty="0">
                <a:cs typeface="Calibri" panose="020F0502020204030204"/>
              </a:rPr>
              <a:t> </a:t>
            </a:r>
            <a:r>
              <a:rPr lang="en-US" sz="2400" err="1">
                <a:cs typeface="Calibri" panose="020F0502020204030204"/>
              </a:rPr>
              <a:t>значењем</a:t>
            </a:r>
            <a:r>
              <a:rPr lang="en-US" sz="2400" dirty="0">
                <a:cs typeface="Calibri" panose="020F0502020204030204"/>
              </a:rPr>
              <a:t> </a:t>
            </a:r>
            <a:r>
              <a:rPr lang="en-US" sz="2400" err="1">
                <a:cs typeface="Calibri" panose="020F0502020204030204"/>
              </a:rPr>
              <a:t>посебно</a:t>
            </a:r>
            <a:r>
              <a:rPr lang="en-US" sz="2400" dirty="0">
                <a:cs typeface="Calibri" panose="020F0502020204030204"/>
              </a:rPr>
              <a:t> </a:t>
            </a:r>
            <a:r>
              <a:rPr lang="en-US" sz="2400" err="1">
                <a:cs typeface="Calibri" panose="020F0502020204030204"/>
              </a:rPr>
              <a:t>се</a:t>
            </a:r>
            <a:r>
              <a:rPr lang="en-US" sz="2400" dirty="0">
                <a:cs typeface="Calibri" panose="020F0502020204030204"/>
              </a:rPr>
              <a:t> </a:t>
            </a:r>
            <a:r>
              <a:rPr lang="en-US" sz="2400" err="1">
                <a:cs typeface="Calibri" panose="020F0502020204030204"/>
              </a:rPr>
              <a:t>издваја</a:t>
            </a:r>
            <a:r>
              <a:rPr lang="en-US" sz="2400" dirty="0">
                <a:cs typeface="Calibri" panose="020F0502020204030204"/>
              </a:rPr>
              <a:t> </a:t>
            </a:r>
            <a:r>
              <a:rPr lang="en-US" sz="2400" err="1">
                <a:cs typeface="Calibri" panose="020F0502020204030204"/>
              </a:rPr>
              <a:t>врста</a:t>
            </a:r>
            <a:r>
              <a:rPr lang="en-US" sz="2400" dirty="0">
                <a:cs typeface="Calibri" panose="020F0502020204030204"/>
              </a:rPr>
              <a:t> </a:t>
            </a:r>
            <a:r>
              <a:rPr lang="en-US" sz="2400" err="1">
                <a:cs typeface="Calibri" panose="020F0502020204030204"/>
              </a:rPr>
              <a:t>балканска</a:t>
            </a:r>
            <a:r>
              <a:rPr lang="en-US" sz="2400" dirty="0">
                <a:cs typeface="Calibri" panose="020F0502020204030204"/>
              </a:rPr>
              <a:t> </a:t>
            </a:r>
            <a:r>
              <a:rPr lang="en-US" sz="2400" err="1">
                <a:cs typeface="Calibri" panose="020F0502020204030204"/>
              </a:rPr>
              <a:t>форситија</a:t>
            </a:r>
            <a:r>
              <a:rPr lang="en-US" sz="2400" dirty="0">
                <a:cs typeface="Calibri" panose="020F0502020204030204"/>
              </a:rPr>
              <a:t>. </a:t>
            </a:r>
            <a:r>
              <a:rPr lang="en-US" sz="2400" err="1">
                <a:cs typeface="Calibri" panose="020F0502020204030204"/>
              </a:rPr>
              <a:t>Форзиција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један</a:t>
            </a:r>
            <a:r>
              <a:rPr lang="en-US" sz="2400" dirty="0">
                <a:cs typeface="Calibri" panose="020F0502020204030204"/>
              </a:rPr>
              <a:t> </a:t>
            </a:r>
            <a:r>
              <a:rPr lang="en-US" sz="2400" err="1">
                <a:cs typeface="Calibri" panose="020F0502020204030204"/>
              </a:rPr>
              <a:t>од</a:t>
            </a:r>
            <a:r>
              <a:rPr lang="en-US" sz="2400" dirty="0">
                <a:cs typeface="Calibri" panose="020F0502020204030204"/>
              </a:rPr>
              <a:t> </a:t>
            </a:r>
            <a:r>
              <a:rPr lang="en-US" sz="2400" err="1">
                <a:cs typeface="Calibri" panose="020F0502020204030204"/>
              </a:rPr>
              <a:t>првих</a:t>
            </a:r>
            <a:r>
              <a:rPr lang="en-US" sz="2400" dirty="0">
                <a:cs typeface="Calibri" panose="020F0502020204030204"/>
              </a:rPr>
              <a:t> </a:t>
            </a:r>
            <a:r>
              <a:rPr lang="en-US" sz="2400" err="1">
                <a:cs typeface="Calibri" panose="020F0502020204030204"/>
              </a:rPr>
              <a:t>весника</a:t>
            </a:r>
            <a:r>
              <a:rPr lang="en-US" sz="2400" dirty="0">
                <a:cs typeface="Calibri" panose="020F0502020204030204"/>
              </a:rPr>
              <a:t> </a:t>
            </a:r>
            <a:r>
              <a:rPr lang="en-US" sz="2400" err="1">
                <a:cs typeface="Calibri" panose="020F0502020204030204"/>
              </a:rPr>
              <a:t>пролећа</a:t>
            </a:r>
            <a:r>
              <a:rPr lang="en-US" sz="2400" dirty="0">
                <a:cs typeface="Calibri" panose="020F0502020204030204"/>
              </a:rPr>
              <a:t>. </a:t>
            </a:r>
            <a:r>
              <a:rPr lang="en-US" sz="2400" err="1">
                <a:cs typeface="Calibri" panose="020F0502020204030204"/>
              </a:rPr>
              <a:t>Сигурно</a:t>
            </a:r>
            <a:r>
              <a:rPr lang="en-US" sz="2400" dirty="0">
                <a:cs typeface="Calibri" panose="020F0502020204030204"/>
              </a:rPr>
              <a:t> </a:t>
            </a:r>
            <a:r>
              <a:rPr lang="en-US" sz="2400" err="1">
                <a:cs typeface="Calibri" panose="020F0502020204030204"/>
              </a:rPr>
              <a:t>сте</a:t>
            </a:r>
            <a:r>
              <a:rPr lang="en-US" sz="2400" dirty="0">
                <a:cs typeface="Calibri" panose="020F0502020204030204"/>
              </a:rPr>
              <a:t> </a:t>
            </a:r>
            <a:r>
              <a:rPr lang="en-US" sz="2400" err="1">
                <a:cs typeface="Calibri" panose="020F0502020204030204"/>
              </a:rPr>
              <a:t>сви</a:t>
            </a:r>
            <a:r>
              <a:rPr lang="en-US" sz="2400" dirty="0">
                <a:cs typeface="Calibri" panose="020F0502020204030204"/>
              </a:rPr>
              <a:t> </a:t>
            </a:r>
            <a:r>
              <a:rPr lang="en-US" sz="2400" err="1">
                <a:cs typeface="Calibri" panose="020F0502020204030204"/>
              </a:rPr>
              <a:t>приметили</a:t>
            </a:r>
            <a:r>
              <a:rPr lang="en-US" sz="2400" dirty="0">
                <a:cs typeface="Calibri" panose="020F0502020204030204"/>
              </a:rPr>
              <a:t> </a:t>
            </a:r>
            <a:r>
              <a:rPr lang="en-US" sz="2400" err="1">
                <a:cs typeface="Calibri" panose="020F0502020204030204"/>
              </a:rPr>
              <a:t>овај</a:t>
            </a:r>
            <a:r>
              <a:rPr lang="en-US" sz="2400" dirty="0">
                <a:cs typeface="Calibri" panose="020F0502020204030204"/>
              </a:rPr>
              <a:t> </a:t>
            </a:r>
            <a:r>
              <a:rPr lang="en-US" sz="2400" err="1">
                <a:cs typeface="Calibri" panose="020F0502020204030204"/>
              </a:rPr>
              <a:t>грм</a:t>
            </a:r>
            <a:r>
              <a:rPr lang="en-US" sz="2400" dirty="0">
                <a:cs typeface="Calibri" panose="020F0502020204030204"/>
              </a:rPr>
              <a:t> </a:t>
            </a:r>
            <a:r>
              <a:rPr lang="en-US" sz="2400" err="1">
                <a:cs typeface="Calibri" panose="020F0502020204030204"/>
              </a:rPr>
              <a:t>када</a:t>
            </a:r>
            <a:r>
              <a:rPr lang="en-US" sz="2400" dirty="0">
                <a:cs typeface="Calibri" panose="020F0502020204030204"/>
              </a:rPr>
              <a:t> </a:t>
            </a:r>
            <a:r>
              <a:rPr lang="en-US" sz="2400" err="1">
                <a:cs typeface="Calibri" panose="020F0502020204030204"/>
              </a:rPr>
              <a:t>га</a:t>
            </a:r>
            <a:r>
              <a:rPr lang="en-US" sz="2400" dirty="0">
                <a:cs typeface="Calibri" panose="020F0502020204030204"/>
              </a:rPr>
              <a:t> </a:t>
            </a:r>
            <a:r>
              <a:rPr lang="en-US" sz="2400" err="1">
                <a:cs typeface="Calibri" panose="020F0502020204030204"/>
              </a:rPr>
              <a:t>прекрије</a:t>
            </a:r>
            <a:r>
              <a:rPr lang="en-US" sz="2400" dirty="0">
                <a:cs typeface="Calibri" panose="020F0502020204030204"/>
              </a:rPr>
              <a:t> </a:t>
            </a:r>
            <a:r>
              <a:rPr lang="en-US" sz="2400" err="1">
                <a:cs typeface="Calibri" panose="020F0502020204030204"/>
              </a:rPr>
              <a:t>безброј</a:t>
            </a:r>
            <a:r>
              <a:rPr lang="en-US" sz="2400" dirty="0">
                <a:cs typeface="Calibri" panose="020F0502020204030204"/>
              </a:rPr>
              <a:t> </a:t>
            </a:r>
            <a:r>
              <a:rPr lang="en-US" sz="2400" err="1">
                <a:cs typeface="Calibri" panose="020F0502020204030204"/>
              </a:rPr>
              <a:t>цветова</a:t>
            </a:r>
            <a:r>
              <a:rPr lang="en-US" sz="2400" dirty="0">
                <a:cs typeface="Calibri" panose="020F0502020204030204"/>
              </a:rPr>
              <a:t> </a:t>
            </a:r>
            <a:r>
              <a:rPr lang="en-US" sz="2400" err="1">
                <a:cs typeface="Calibri" panose="020F0502020204030204"/>
              </a:rPr>
              <a:t>златно-жуте</a:t>
            </a:r>
            <a:r>
              <a:rPr lang="en-US" sz="2400" dirty="0">
                <a:cs typeface="Calibri" panose="020F0502020204030204"/>
              </a:rPr>
              <a:t> </a:t>
            </a:r>
            <a:r>
              <a:rPr lang="en-US" sz="2400" err="1">
                <a:cs typeface="Calibri" panose="020F0502020204030204"/>
              </a:rPr>
              <a:t>боје</a:t>
            </a:r>
            <a:r>
              <a:rPr lang="en-US" sz="2400" dirty="0">
                <a:cs typeface="Calibri" panose="020F0502020204030204"/>
              </a:rPr>
              <a:t>. </a:t>
            </a:r>
            <a:r>
              <a:rPr lang="en-US" sz="2400" err="1">
                <a:cs typeface="Calibri" panose="020F0502020204030204"/>
              </a:rPr>
              <a:t>Цветови</a:t>
            </a:r>
            <a:r>
              <a:rPr lang="en-US" sz="2400" dirty="0">
                <a:cs typeface="Calibri" panose="020F0502020204030204"/>
              </a:rPr>
              <a:t> </a:t>
            </a:r>
            <a:r>
              <a:rPr lang="en-US" sz="2400" err="1">
                <a:cs typeface="Calibri" panose="020F0502020204030204"/>
              </a:rPr>
              <a:t>се</a:t>
            </a:r>
            <a:r>
              <a:rPr lang="en-US" sz="2400" dirty="0">
                <a:cs typeface="Calibri" panose="020F0502020204030204"/>
              </a:rPr>
              <a:t> </a:t>
            </a:r>
            <a:r>
              <a:rPr lang="en-US" sz="2400" err="1">
                <a:cs typeface="Calibri" panose="020F0502020204030204"/>
              </a:rPr>
              <a:t>појављују</a:t>
            </a:r>
            <a:r>
              <a:rPr lang="en-US" sz="2400" dirty="0">
                <a:cs typeface="Calibri" panose="020F0502020204030204"/>
              </a:rPr>
              <a:t> у </a:t>
            </a:r>
            <a:r>
              <a:rPr lang="en-US" sz="2400" err="1">
                <a:cs typeface="Calibri" panose="020F0502020204030204"/>
              </a:rPr>
              <a:t>марту</a:t>
            </a:r>
            <a:r>
              <a:rPr lang="en-US" sz="2400" dirty="0">
                <a:cs typeface="Calibri" panose="020F0502020204030204"/>
              </a:rPr>
              <a:t> </a:t>
            </a:r>
            <a:r>
              <a:rPr lang="en-US" sz="2400" err="1">
                <a:cs typeface="Calibri" panose="020F0502020204030204"/>
              </a:rPr>
              <a:t>месецу</a:t>
            </a:r>
            <a:r>
              <a:rPr lang="en-US" sz="2400" dirty="0">
                <a:cs typeface="Calibri" panose="020F0502020204030204"/>
              </a:rPr>
              <a:t> и </a:t>
            </a:r>
            <a:r>
              <a:rPr lang="en-US" sz="2400" err="1">
                <a:cs typeface="Calibri" panose="020F0502020204030204"/>
              </a:rPr>
              <a:t>остају</a:t>
            </a:r>
            <a:r>
              <a:rPr lang="en-US" sz="2400" dirty="0">
                <a:cs typeface="Calibri" panose="020F0502020204030204"/>
              </a:rPr>
              <a:t> </a:t>
            </a:r>
            <a:r>
              <a:rPr lang="en-US" sz="2400" err="1">
                <a:cs typeface="Calibri" panose="020F0502020204030204"/>
              </a:rPr>
              <a:t>на</a:t>
            </a:r>
            <a:r>
              <a:rPr lang="en-US" sz="2400" dirty="0">
                <a:cs typeface="Calibri" panose="020F0502020204030204"/>
              </a:rPr>
              <a:t> </a:t>
            </a:r>
            <a:r>
              <a:rPr lang="en-US" sz="2400" err="1">
                <a:cs typeface="Calibri" panose="020F0502020204030204"/>
              </a:rPr>
              <a:t>биљци</a:t>
            </a:r>
            <a:r>
              <a:rPr lang="en-US" sz="2400" dirty="0">
                <a:cs typeface="Calibri" panose="020F0502020204030204"/>
              </a:rPr>
              <a:t> 5-6 </a:t>
            </a:r>
            <a:r>
              <a:rPr lang="en-US" sz="2400" err="1">
                <a:cs typeface="Calibri" panose="020F0502020204030204"/>
              </a:rPr>
              <a:t>недеља</a:t>
            </a:r>
            <a:r>
              <a:rPr lang="en-US" sz="2400" dirty="0">
                <a:cs typeface="Calibri" panose="020F0502020204030204"/>
              </a:rPr>
              <a:t>.</a:t>
            </a:r>
            <a:endParaRPr lang="en-US" sz="2400" dirty="0">
              <a:cs typeface="Calibri" panose="020F0502020204030204"/>
            </a:endParaRPr>
          </a:p>
          <a:p>
            <a:r>
              <a:rPr lang="en-US" sz="2400">
                <a:cs typeface="Calibri" panose="020F0502020204030204"/>
              </a:rPr>
              <a:t>Станиште: Двориште</a:t>
            </a:r>
            <a:endParaRPr lang="en-US" sz="2400" dirty="0">
              <a:cs typeface="Calibri" panose="020F0502020204030204"/>
            </a:endParaRPr>
          </a:p>
          <a:p>
            <a:r>
              <a:rPr lang="en-US" sz="2400">
                <a:cs typeface="Calibri" panose="020F0502020204030204"/>
              </a:rPr>
              <a:t>Локација: Липовац</a:t>
            </a:r>
            <a:endParaRPr lang="en-US" sz="2400" dirty="0">
              <a:cs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128" y="-534838"/>
            <a:ext cx="8101670" cy="1600200"/>
          </a:xfrm>
        </p:spPr>
        <p:txBody>
          <a:bodyPr/>
          <a:lstStyle/>
          <a:p>
            <a:pPr algn="ctr"/>
            <a:r>
              <a:rPr lang="en-US" sz="6000" err="1">
                <a:cs typeface="Calibri Light" panose="020F0302020204030204"/>
              </a:rPr>
              <a:t>Детелина</a:t>
            </a:r>
            <a:endParaRPr lang="en-US">
              <a:cs typeface="Calibri Light" panose="020F0302020204030204"/>
            </a:endParaRPr>
          </a:p>
        </p:txBody>
      </p:sp>
      <p:pic>
        <p:nvPicPr>
          <p:cNvPr id="5" name="Picture 5" descr="A picture containing outdoor, green, plant, lush&#10;&#10;Description automatically generated"/>
          <p:cNvPicPr>
            <a:picLocks noGrp="1" noChangeAspect="1"/>
          </p:cNvPicPr>
          <p:nvPr>
            <p:ph type="pic" idx="1"/>
          </p:nvPr>
        </p:nvPicPr>
        <p:blipFill rotWithShape="1">
          <a:blip r:embed="rId1"/>
          <a:srcRect t="31778" b="31778"/>
          <a:stretch>
            <a:fillRect/>
          </a:stretch>
        </p:blipFill>
        <p:spPr>
          <a:xfrm>
            <a:off x="338378" y="1231811"/>
            <a:ext cx="6172200" cy="4873625"/>
          </a:xfrm>
        </p:spPr>
      </p:pic>
      <p:sp>
        <p:nvSpPr>
          <p:cNvPr id="4" name="Text Placeholder 3"/>
          <p:cNvSpPr>
            <a:spLocks noGrp="1"/>
          </p:cNvSpPr>
          <p:nvPr>
            <p:ph type="body" sz="half" idx="2"/>
          </p:nvPr>
        </p:nvSpPr>
        <p:spPr>
          <a:xfrm>
            <a:off x="6792014" y="1237891"/>
            <a:ext cx="4852387" cy="4875512"/>
          </a:xfrm>
        </p:spPr>
        <p:txBody>
          <a:bodyPr vert="horz" lIns="91440" tIns="45720" rIns="91440" bIns="45720" rtlCol="0" anchor="t">
            <a:normAutofit fontScale="85000" lnSpcReduction="20000"/>
          </a:bodyPr>
          <a:lstStyle/>
          <a:p>
            <a:r>
              <a:rPr lang="en-US" sz="2400" err="1">
                <a:cs typeface="Calibri" panose="020F0502020204030204"/>
              </a:rPr>
              <a:t>Детелина</a:t>
            </a:r>
            <a:r>
              <a:rPr lang="en-US" sz="2400">
                <a:cs typeface="Calibri" panose="020F0502020204030204"/>
              </a:rPr>
              <a:t>, </a:t>
            </a:r>
            <a:r>
              <a:rPr lang="en-US" sz="2400" err="1">
                <a:cs typeface="Calibri" panose="020F0502020204030204"/>
              </a:rPr>
              <a:t>широко</a:t>
            </a:r>
            <a:r>
              <a:rPr lang="en-US" sz="2400" dirty="0">
                <a:cs typeface="Calibri" panose="020F0502020204030204"/>
              </a:rPr>
              <a:t> </a:t>
            </a:r>
            <a:r>
              <a:rPr lang="en-US" sz="2400" err="1">
                <a:cs typeface="Calibri" panose="020F0502020204030204"/>
              </a:rPr>
              <a:t>распрострањен</a:t>
            </a:r>
            <a:r>
              <a:rPr lang="en-US" sz="2400" dirty="0">
                <a:cs typeface="Calibri" panose="020F0502020204030204"/>
              </a:rPr>
              <a:t> </a:t>
            </a:r>
            <a:r>
              <a:rPr lang="en-US" sz="2400" err="1">
                <a:cs typeface="Calibri" panose="020F0502020204030204"/>
              </a:rPr>
              <a:t>род</a:t>
            </a:r>
            <a:r>
              <a:rPr lang="en-US" sz="2400" dirty="0">
                <a:cs typeface="Calibri" panose="020F0502020204030204"/>
              </a:rPr>
              <a:t> </a:t>
            </a:r>
            <a:r>
              <a:rPr lang="en-US" sz="2400" err="1">
                <a:cs typeface="Calibri" panose="020F0502020204030204"/>
              </a:rPr>
              <a:t>зељастих</a:t>
            </a:r>
            <a:r>
              <a:rPr lang="en-US" sz="2400" dirty="0">
                <a:cs typeface="Calibri" panose="020F0502020204030204"/>
              </a:rPr>
              <a:t> </a:t>
            </a:r>
            <a:r>
              <a:rPr lang="en-US" sz="2400" err="1">
                <a:cs typeface="Calibri" panose="020F0502020204030204"/>
              </a:rPr>
              <a:t>биљака</a:t>
            </a:r>
            <a:r>
              <a:rPr lang="en-US" sz="2400">
                <a:cs typeface="Calibri" panose="020F0502020204030204"/>
              </a:rPr>
              <a:t>, </a:t>
            </a:r>
            <a:r>
              <a:rPr lang="en-US" sz="2400" err="1">
                <a:cs typeface="Calibri" panose="020F0502020204030204"/>
              </a:rPr>
              <a:t>припада</a:t>
            </a:r>
            <a:r>
              <a:rPr lang="en-US" sz="2400" dirty="0">
                <a:cs typeface="Calibri" panose="020F0502020204030204"/>
              </a:rPr>
              <a:t> </a:t>
            </a:r>
            <a:r>
              <a:rPr lang="en-US" sz="2400" err="1">
                <a:cs typeface="Calibri" panose="020F0502020204030204"/>
              </a:rPr>
              <a:t>породици</a:t>
            </a:r>
            <a:r>
              <a:rPr lang="en-US" sz="2400" dirty="0">
                <a:cs typeface="Calibri" panose="020F0502020204030204"/>
              </a:rPr>
              <a:t> </a:t>
            </a:r>
            <a:r>
              <a:rPr lang="en-US" sz="2400" err="1">
                <a:cs typeface="Calibri" panose="020F0502020204030204"/>
              </a:rPr>
              <a:t>легуминоза</a:t>
            </a:r>
            <a:r>
              <a:rPr lang="en-US" sz="2400">
                <a:cs typeface="Calibri" panose="020F0502020204030204"/>
              </a:rPr>
              <a:t>. </a:t>
            </a:r>
            <a:r>
              <a:rPr lang="en-US" sz="2400" err="1">
                <a:cs typeface="Calibri" panose="020F0502020204030204"/>
              </a:rPr>
              <a:t>Обухвата</a:t>
            </a:r>
            <a:r>
              <a:rPr lang="en-US" sz="2400" dirty="0">
                <a:cs typeface="Calibri" panose="020F0502020204030204"/>
              </a:rPr>
              <a:t> </a:t>
            </a:r>
            <a:r>
              <a:rPr lang="en-US" sz="2400" err="1">
                <a:cs typeface="Calibri" panose="020F0502020204030204"/>
              </a:rPr>
              <a:t>око</a:t>
            </a:r>
            <a:r>
              <a:rPr lang="en-US" sz="2400" dirty="0">
                <a:cs typeface="Calibri" panose="020F0502020204030204"/>
              </a:rPr>
              <a:t> </a:t>
            </a:r>
            <a:r>
              <a:rPr lang="en-US" sz="2400">
                <a:cs typeface="Calibri" panose="020F0502020204030204"/>
              </a:rPr>
              <a:t>300 </a:t>
            </a:r>
            <a:r>
              <a:rPr lang="en-US" sz="2400" err="1">
                <a:cs typeface="Calibri" panose="020F0502020204030204"/>
              </a:rPr>
              <a:t>врста</a:t>
            </a:r>
            <a:r>
              <a:rPr lang="en-US" sz="2400">
                <a:cs typeface="Calibri" panose="020F0502020204030204"/>
              </a:rPr>
              <a:t>, </a:t>
            </a:r>
            <a:r>
              <a:rPr lang="en-US" sz="2400" err="1">
                <a:cs typeface="Calibri" panose="020F0502020204030204"/>
              </a:rPr>
              <a:t>од</a:t>
            </a:r>
            <a:r>
              <a:rPr lang="en-US" sz="2400" dirty="0">
                <a:cs typeface="Calibri" panose="020F0502020204030204"/>
              </a:rPr>
              <a:t> </a:t>
            </a:r>
            <a:r>
              <a:rPr lang="en-US" sz="2400" err="1">
                <a:cs typeface="Calibri" panose="020F0502020204030204"/>
              </a:rPr>
              <a:t>којих</a:t>
            </a:r>
            <a:r>
              <a:rPr lang="en-US" sz="2400">
                <a:cs typeface="Calibri" panose="020F0502020204030204"/>
              </a:rPr>
              <a:t> у </a:t>
            </a:r>
            <a:r>
              <a:rPr lang="en-US" sz="2400" err="1">
                <a:cs typeface="Calibri" panose="020F0502020204030204"/>
              </a:rPr>
              <a:t>нашем</a:t>
            </a:r>
            <a:r>
              <a:rPr lang="en-US" sz="2400" dirty="0">
                <a:cs typeface="Calibri" panose="020F0502020204030204"/>
              </a:rPr>
              <a:t> </a:t>
            </a:r>
            <a:r>
              <a:rPr lang="en-US" sz="2400" err="1">
                <a:cs typeface="Calibri" panose="020F0502020204030204"/>
              </a:rPr>
              <a:t>поднебљу</a:t>
            </a:r>
            <a:r>
              <a:rPr lang="en-US" sz="2400" dirty="0">
                <a:cs typeface="Calibri" panose="020F0502020204030204"/>
              </a:rPr>
              <a:t> </a:t>
            </a:r>
            <a:r>
              <a:rPr lang="en-US" sz="2400" err="1">
                <a:cs typeface="Calibri" panose="020F0502020204030204"/>
              </a:rPr>
              <a:t>расте</a:t>
            </a:r>
            <a:r>
              <a:rPr lang="en-US" sz="2400" dirty="0">
                <a:cs typeface="Calibri" panose="020F0502020204030204"/>
              </a:rPr>
              <a:t> </a:t>
            </a:r>
            <a:r>
              <a:rPr lang="en-US" sz="2400" err="1">
                <a:cs typeface="Calibri" panose="020F0502020204030204"/>
              </a:rPr>
              <a:t>више</a:t>
            </a:r>
            <a:r>
              <a:rPr lang="en-US" sz="2400" dirty="0">
                <a:cs typeface="Calibri" panose="020F0502020204030204"/>
              </a:rPr>
              <a:t> </a:t>
            </a:r>
            <a:r>
              <a:rPr lang="en-US" sz="2400" err="1">
                <a:cs typeface="Calibri" panose="020F0502020204030204"/>
              </a:rPr>
              <a:t>од</a:t>
            </a:r>
            <a:r>
              <a:rPr lang="en-US" sz="2400">
                <a:cs typeface="Calibri" panose="020F0502020204030204"/>
              </a:rPr>
              <a:t> 40. </a:t>
            </a:r>
            <a:r>
              <a:rPr lang="en-US" sz="2400" err="1">
                <a:cs typeface="Calibri" panose="020F0502020204030204"/>
              </a:rPr>
              <a:t>Латинско</a:t>
            </a:r>
            <a:r>
              <a:rPr lang="en-US" sz="2400" dirty="0">
                <a:cs typeface="Calibri" panose="020F0502020204030204"/>
              </a:rPr>
              <a:t> </a:t>
            </a:r>
            <a:r>
              <a:rPr lang="en-US" sz="2400" err="1">
                <a:cs typeface="Calibri" panose="020F0502020204030204"/>
              </a:rPr>
              <a:t>име</a:t>
            </a:r>
            <a:r>
              <a:rPr lang="en-US" sz="2400" dirty="0">
                <a:cs typeface="Calibri" panose="020F0502020204030204"/>
              </a:rPr>
              <a:t> </a:t>
            </a:r>
            <a:r>
              <a:rPr lang="en-US" sz="2400">
                <a:cs typeface="Calibri" panose="020F0502020204030204"/>
              </a:rPr>
              <a:t>Trifolium  </a:t>
            </a:r>
            <a:r>
              <a:rPr lang="en-US" sz="2400" err="1">
                <a:cs typeface="Calibri" panose="020F0502020204030204"/>
              </a:rPr>
              <a:t>рпд</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добио</a:t>
            </a:r>
            <a:r>
              <a:rPr lang="en-US" sz="2400" dirty="0">
                <a:cs typeface="Calibri" panose="020F0502020204030204"/>
              </a:rPr>
              <a:t> </a:t>
            </a:r>
            <a:r>
              <a:rPr lang="en-US" sz="2400" err="1">
                <a:cs typeface="Calibri" panose="020F0502020204030204"/>
              </a:rPr>
              <a:t>име</a:t>
            </a:r>
            <a:r>
              <a:rPr lang="en-US" sz="2400" dirty="0">
                <a:cs typeface="Calibri" panose="020F0502020204030204"/>
              </a:rPr>
              <a:t> </a:t>
            </a:r>
            <a:r>
              <a:rPr lang="en-US" sz="2400" err="1">
                <a:cs typeface="Calibri" panose="020F0502020204030204"/>
              </a:rPr>
              <a:t>по</a:t>
            </a:r>
            <a:r>
              <a:rPr lang="en-US" sz="2400" dirty="0">
                <a:cs typeface="Calibri" panose="020F0502020204030204"/>
              </a:rPr>
              <a:t> </a:t>
            </a:r>
            <a:r>
              <a:rPr lang="en-US" sz="2400" err="1">
                <a:cs typeface="Calibri" panose="020F0502020204030204"/>
              </a:rPr>
              <a:t>карактеристичним</a:t>
            </a:r>
            <a:r>
              <a:rPr lang="en-US" sz="2400" dirty="0">
                <a:cs typeface="Calibri" panose="020F0502020204030204"/>
              </a:rPr>
              <a:t> </a:t>
            </a:r>
            <a:r>
              <a:rPr lang="en-US" sz="2400" err="1">
                <a:cs typeface="Calibri" panose="020F0502020204030204"/>
              </a:rPr>
              <a:t>сложеним</a:t>
            </a:r>
            <a:r>
              <a:rPr lang="en-US" sz="2400" dirty="0">
                <a:cs typeface="Calibri" panose="020F0502020204030204"/>
              </a:rPr>
              <a:t> </a:t>
            </a:r>
            <a:r>
              <a:rPr lang="en-US" sz="2400" err="1">
                <a:cs typeface="Calibri" panose="020F0502020204030204"/>
              </a:rPr>
              <a:t>листовима</a:t>
            </a:r>
            <a:r>
              <a:rPr lang="en-US" sz="2400">
                <a:cs typeface="Calibri" panose="020F0502020204030204"/>
              </a:rPr>
              <a:t>, </a:t>
            </a:r>
            <a:r>
              <a:rPr lang="en-US" sz="2400" err="1">
                <a:cs typeface="Calibri" panose="020F0502020204030204"/>
              </a:rPr>
              <a:t>састављеним</a:t>
            </a:r>
            <a:r>
              <a:rPr lang="en-US" sz="2400" dirty="0">
                <a:cs typeface="Calibri" panose="020F0502020204030204"/>
              </a:rPr>
              <a:t> </a:t>
            </a:r>
            <a:r>
              <a:rPr lang="en-US" sz="2400" err="1">
                <a:cs typeface="Calibri" panose="020F0502020204030204"/>
              </a:rPr>
              <a:t>од</a:t>
            </a:r>
            <a:r>
              <a:rPr lang="en-US" sz="2400" dirty="0">
                <a:cs typeface="Calibri" panose="020F0502020204030204"/>
              </a:rPr>
              <a:t> </a:t>
            </a:r>
            <a:r>
              <a:rPr lang="en-US" sz="2400" err="1">
                <a:cs typeface="Calibri" panose="020F0502020204030204"/>
              </a:rPr>
              <a:t>три</a:t>
            </a:r>
            <a:r>
              <a:rPr lang="en-US" sz="2400" dirty="0">
                <a:cs typeface="Calibri" panose="020F0502020204030204"/>
              </a:rPr>
              <a:t> </a:t>
            </a:r>
            <a:r>
              <a:rPr lang="en-US" sz="2400" err="1">
                <a:cs typeface="Calibri" panose="020F0502020204030204"/>
              </a:rPr>
              <a:t>лиске</a:t>
            </a:r>
            <a:r>
              <a:rPr lang="en-US" sz="2400">
                <a:cs typeface="Calibri" panose="020F0502020204030204"/>
              </a:rPr>
              <a:t>. </a:t>
            </a:r>
            <a:r>
              <a:rPr lang="en-US" sz="2400" err="1">
                <a:cs typeface="Calibri" panose="020F0502020204030204"/>
              </a:rPr>
              <a:t>Детелином</a:t>
            </a:r>
            <a:r>
              <a:rPr lang="en-US" sz="2400" dirty="0">
                <a:cs typeface="Calibri" panose="020F0502020204030204"/>
              </a:rPr>
              <a:t> </a:t>
            </a:r>
            <a:r>
              <a:rPr lang="en-US" sz="2400" err="1">
                <a:cs typeface="Calibri" panose="020F0502020204030204"/>
              </a:rPr>
              <a:t>се</a:t>
            </a:r>
            <a:r>
              <a:rPr lang="en-US" sz="2400" dirty="0">
                <a:cs typeface="Calibri" panose="020F0502020204030204"/>
              </a:rPr>
              <a:t> </a:t>
            </a:r>
            <a:r>
              <a:rPr lang="en-US" sz="2400" err="1">
                <a:cs typeface="Calibri" panose="020F0502020204030204"/>
              </a:rPr>
              <a:t>често</a:t>
            </a:r>
            <a:r>
              <a:rPr lang="en-US" sz="2400">
                <a:cs typeface="Calibri" panose="020F0502020204030204"/>
              </a:rPr>
              <a:t> у </a:t>
            </a:r>
            <a:r>
              <a:rPr lang="en-US" sz="2400" err="1">
                <a:cs typeface="Calibri" panose="020F0502020204030204"/>
              </a:rPr>
              <a:t>народу</a:t>
            </a:r>
            <a:r>
              <a:rPr lang="en-US" sz="2400" dirty="0">
                <a:cs typeface="Calibri" panose="020F0502020204030204"/>
              </a:rPr>
              <a:t> </a:t>
            </a:r>
            <a:r>
              <a:rPr lang="en-US" sz="2400" err="1">
                <a:cs typeface="Calibri" panose="020F0502020204030204"/>
              </a:rPr>
              <a:t>називају</a:t>
            </a:r>
            <a:r>
              <a:rPr lang="en-US" sz="2400" dirty="0">
                <a:cs typeface="Calibri" panose="020F0502020204030204"/>
              </a:rPr>
              <a:t> </a:t>
            </a:r>
            <a:r>
              <a:rPr lang="en-US" sz="2400">
                <a:cs typeface="Calibri" panose="020F0502020204030204"/>
              </a:rPr>
              <a:t>и </a:t>
            </a:r>
            <a:r>
              <a:rPr lang="en-US" sz="2400" err="1">
                <a:cs typeface="Calibri" panose="020F0502020204030204"/>
              </a:rPr>
              <a:t>неке</a:t>
            </a:r>
            <a:r>
              <a:rPr lang="en-US" sz="2400" dirty="0">
                <a:cs typeface="Calibri" panose="020F0502020204030204"/>
              </a:rPr>
              <a:t> </a:t>
            </a:r>
            <a:r>
              <a:rPr lang="en-US" sz="2400" err="1">
                <a:cs typeface="Calibri" panose="020F0502020204030204"/>
              </a:rPr>
              <a:t>друге</a:t>
            </a:r>
            <a:r>
              <a:rPr lang="en-US" sz="2400" dirty="0">
                <a:cs typeface="Calibri" panose="020F0502020204030204"/>
              </a:rPr>
              <a:t> </a:t>
            </a:r>
            <a:r>
              <a:rPr lang="en-US" sz="2400" err="1">
                <a:cs typeface="Calibri" panose="020F0502020204030204"/>
              </a:rPr>
              <a:t>врсте</a:t>
            </a:r>
            <a:r>
              <a:rPr lang="en-US" sz="2400" dirty="0">
                <a:cs typeface="Calibri" panose="020F0502020204030204"/>
              </a:rPr>
              <a:t> </a:t>
            </a:r>
            <a:r>
              <a:rPr lang="en-US" sz="2400" err="1">
                <a:cs typeface="Calibri" panose="020F0502020204030204"/>
              </a:rPr>
              <a:t>из</a:t>
            </a:r>
            <a:r>
              <a:rPr lang="en-US" sz="2400" dirty="0">
                <a:cs typeface="Calibri" panose="020F0502020204030204"/>
              </a:rPr>
              <a:t> </a:t>
            </a:r>
            <a:r>
              <a:rPr lang="en-US" sz="2400" err="1">
                <a:cs typeface="Calibri" panose="020F0502020204030204"/>
              </a:rPr>
              <a:t>породице</a:t>
            </a:r>
            <a:r>
              <a:rPr lang="en-US" sz="2400" dirty="0">
                <a:cs typeface="Calibri" panose="020F0502020204030204"/>
              </a:rPr>
              <a:t> </a:t>
            </a:r>
            <a:r>
              <a:rPr lang="en-US" sz="2400" err="1">
                <a:cs typeface="Calibri" panose="020F0502020204030204"/>
              </a:rPr>
              <a:t>легуминоза</a:t>
            </a:r>
            <a:r>
              <a:rPr lang="en-US" sz="2400">
                <a:cs typeface="Calibri" panose="020F0502020204030204"/>
              </a:rPr>
              <a:t>, </a:t>
            </a:r>
            <a:r>
              <a:rPr lang="en-US" sz="2400" err="1">
                <a:cs typeface="Calibri" panose="020F0502020204030204"/>
              </a:rPr>
              <a:t>које</a:t>
            </a:r>
            <a:r>
              <a:rPr lang="en-US" sz="2400" dirty="0">
                <a:cs typeface="Calibri" panose="020F0502020204030204"/>
              </a:rPr>
              <a:t> </a:t>
            </a:r>
            <a:r>
              <a:rPr lang="en-US" sz="2400" err="1">
                <a:cs typeface="Calibri" panose="020F0502020204030204"/>
              </a:rPr>
              <a:t>нису</a:t>
            </a:r>
            <a:r>
              <a:rPr lang="en-US" sz="2400" dirty="0">
                <a:cs typeface="Calibri" panose="020F0502020204030204"/>
              </a:rPr>
              <a:t> </a:t>
            </a:r>
            <a:r>
              <a:rPr lang="en-US" sz="2400" err="1">
                <a:cs typeface="Calibri" panose="020F0502020204030204"/>
              </a:rPr>
              <a:t>из</a:t>
            </a:r>
            <a:r>
              <a:rPr lang="en-US" sz="2400" dirty="0">
                <a:cs typeface="Calibri" panose="020F0502020204030204"/>
              </a:rPr>
              <a:t> </a:t>
            </a:r>
            <a:r>
              <a:rPr lang="en-US" sz="2400" err="1">
                <a:cs typeface="Calibri" panose="020F0502020204030204"/>
              </a:rPr>
              <a:t>овог</a:t>
            </a:r>
            <a:r>
              <a:rPr lang="en-US" sz="2400" dirty="0">
                <a:cs typeface="Calibri" panose="020F0502020204030204"/>
              </a:rPr>
              <a:t> </a:t>
            </a:r>
            <a:r>
              <a:rPr lang="en-US" sz="2400" err="1">
                <a:cs typeface="Calibri" panose="020F0502020204030204"/>
              </a:rPr>
              <a:t>рода</a:t>
            </a:r>
            <a:r>
              <a:rPr lang="en-US" sz="2400">
                <a:cs typeface="Calibri" panose="020F0502020204030204"/>
              </a:rPr>
              <a:t>, </a:t>
            </a:r>
            <a:r>
              <a:rPr lang="en-US" sz="2400" err="1">
                <a:cs typeface="Calibri" panose="020F0502020204030204"/>
              </a:rPr>
              <a:t>али</a:t>
            </a:r>
            <a:r>
              <a:rPr lang="en-US" sz="2400" dirty="0">
                <a:cs typeface="Calibri" panose="020F0502020204030204"/>
              </a:rPr>
              <a:t> </a:t>
            </a:r>
            <a:r>
              <a:rPr lang="en-US" sz="2400" err="1">
                <a:cs typeface="Calibri" panose="020F0502020204030204"/>
              </a:rPr>
              <a:t>због</a:t>
            </a:r>
            <a:r>
              <a:rPr lang="en-US" sz="2400" dirty="0">
                <a:cs typeface="Calibri" panose="020F0502020204030204"/>
              </a:rPr>
              <a:t> </a:t>
            </a:r>
            <a:r>
              <a:rPr lang="en-US" sz="2400" err="1">
                <a:cs typeface="Calibri" panose="020F0502020204030204"/>
              </a:rPr>
              <a:t>облика</a:t>
            </a:r>
            <a:r>
              <a:rPr lang="en-US" sz="2400" dirty="0">
                <a:cs typeface="Calibri" panose="020F0502020204030204"/>
              </a:rPr>
              <a:t> </a:t>
            </a:r>
            <a:r>
              <a:rPr lang="en-US" sz="2400" err="1">
                <a:cs typeface="Calibri" panose="020F0502020204030204"/>
              </a:rPr>
              <a:t>листа</a:t>
            </a:r>
            <a:r>
              <a:rPr lang="en-US" sz="2400" dirty="0">
                <a:cs typeface="Calibri" panose="020F0502020204030204"/>
              </a:rPr>
              <a:t> </a:t>
            </a:r>
            <a:r>
              <a:rPr lang="en-US" sz="2400" err="1">
                <a:cs typeface="Calibri" panose="020F0502020204030204"/>
              </a:rPr>
              <a:t>подсећају</a:t>
            </a:r>
            <a:r>
              <a:rPr lang="en-US" sz="2400" dirty="0">
                <a:cs typeface="Calibri" panose="020F0502020204030204"/>
              </a:rPr>
              <a:t> </a:t>
            </a:r>
            <a:r>
              <a:rPr lang="en-US" sz="2400" err="1">
                <a:cs typeface="Calibri" panose="020F0502020204030204"/>
              </a:rPr>
              <a:t>на</a:t>
            </a:r>
            <a:r>
              <a:rPr lang="en-US" sz="2400" dirty="0">
                <a:cs typeface="Calibri" panose="020F0502020204030204"/>
              </a:rPr>
              <a:t> </a:t>
            </a:r>
            <a:r>
              <a:rPr lang="en-US" sz="2400" err="1">
                <a:cs typeface="Calibri" panose="020F0502020204030204"/>
              </a:rPr>
              <a:t>њу</a:t>
            </a:r>
            <a:r>
              <a:rPr lang="en-US" sz="2400">
                <a:cs typeface="Calibri" panose="020F0502020204030204"/>
              </a:rPr>
              <a:t>. </a:t>
            </a:r>
            <a:r>
              <a:rPr lang="en-US" sz="2400" err="1">
                <a:cs typeface="Calibri" panose="020F0502020204030204"/>
              </a:rPr>
              <a:t>Такве</a:t>
            </a:r>
            <a:r>
              <a:rPr lang="en-US" sz="2400" dirty="0">
                <a:cs typeface="Calibri" panose="020F0502020204030204"/>
              </a:rPr>
              <a:t> </a:t>
            </a:r>
            <a:r>
              <a:rPr lang="en-US" sz="2400" err="1">
                <a:cs typeface="Calibri" panose="020F0502020204030204"/>
              </a:rPr>
              <a:t>су</a:t>
            </a:r>
            <a:r>
              <a:rPr lang="en-US" sz="2400" dirty="0">
                <a:cs typeface="Calibri" panose="020F0502020204030204"/>
              </a:rPr>
              <a:t> </a:t>
            </a:r>
            <a:r>
              <a:rPr lang="en-US" sz="2400" err="1">
                <a:cs typeface="Calibri" panose="020F0502020204030204"/>
              </a:rPr>
              <a:t>на</a:t>
            </a:r>
            <a:r>
              <a:rPr lang="en-US" sz="2400" dirty="0">
                <a:cs typeface="Calibri" panose="020F0502020204030204"/>
              </a:rPr>
              <a:t> </a:t>
            </a:r>
            <a:r>
              <a:rPr lang="en-US" sz="2400" err="1">
                <a:cs typeface="Calibri" panose="020F0502020204030204"/>
              </a:rPr>
              <a:t>пример</a:t>
            </a:r>
            <a:r>
              <a:rPr lang="en-US" sz="2400" dirty="0">
                <a:cs typeface="Calibri" panose="020F0502020204030204"/>
              </a:rPr>
              <a:t> </a:t>
            </a:r>
            <a:r>
              <a:rPr lang="en-US" sz="2400" err="1">
                <a:cs typeface="Calibri" panose="020F0502020204030204"/>
              </a:rPr>
              <a:t>детелина</a:t>
            </a:r>
            <a:r>
              <a:rPr lang="en-US" sz="2400" dirty="0">
                <a:cs typeface="Calibri" panose="020F0502020204030204"/>
              </a:rPr>
              <a:t> </a:t>
            </a:r>
            <a:r>
              <a:rPr lang="en-US" sz="2400" err="1">
                <a:cs typeface="Calibri" panose="020F0502020204030204"/>
              </a:rPr>
              <a:t>камењарка</a:t>
            </a:r>
            <a:r>
              <a:rPr lang="en-US" sz="2400" dirty="0">
                <a:cs typeface="Calibri" panose="020F0502020204030204"/>
              </a:rPr>
              <a:t> </a:t>
            </a:r>
            <a:r>
              <a:rPr lang="en-US" sz="2400" err="1">
                <a:cs typeface="Calibri" panose="020F0502020204030204"/>
              </a:rPr>
              <a:t>велика</a:t>
            </a:r>
            <a:r>
              <a:rPr lang="en-US" sz="2400" dirty="0">
                <a:cs typeface="Calibri" panose="020F0502020204030204"/>
              </a:rPr>
              <a:t> </a:t>
            </a:r>
            <a:r>
              <a:rPr lang="en-US" sz="2400" err="1">
                <a:cs typeface="Calibri" panose="020F0502020204030204"/>
              </a:rPr>
              <a:t>детелина</a:t>
            </a:r>
            <a:r>
              <a:rPr lang="en-US" sz="2400" dirty="0">
                <a:cs typeface="Calibri" panose="020F0502020204030204"/>
              </a:rPr>
              <a:t> </a:t>
            </a:r>
            <a:r>
              <a:rPr lang="en-US" sz="2400" err="1">
                <a:cs typeface="Calibri" panose="020F0502020204030204"/>
              </a:rPr>
              <a:t>или</a:t>
            </a:r>
            <a:r>
              <a:rPr lang="en-US" sz="2400" dirty="0">
                <a:cs typeface="Calibri" panose="020F0502020204030204"/>
              </a:rPr>
              <a:t> </a:t>
            </a:r>
            <a:r>
              <a:rPr lang="en-US" sz="2400" err="1">
                <a:cs typeface="Calibri" panose="020F0502020204030204"/>
              </a:rPr>
              <a:t>луцерка</a:t>
            </a:r>
            <a:r>
              <a:rPr lang="en-US" sz="2400">
                <a:cs typeface="Calibri" panose="020F0502020204030204"/>
              </a:rPr>
              <a:t>. </a:t>
            </a:r>
            <a:r>
              <a:rPr lang="en-US" sz="2400" err="1">
                <a:cs typeface="Calibri" panose="020F0502020204030204"/>
              </a:rPr>
              <a:t>Има</a:t>
            </a:r>
            <a:r>
              <a:rPr lang="en-US" sz="2400">
                <a:cs typeface="Calibri" panose="020F0502020204030204"/>
              </a:rPr>
              <a:t> и </a:t>
            </a:r>
            <a:r>
              <a:rPr lang="en-US" sz="2400" err="1">
                <a:cs typeface="Calibri" panose="020F0502020204030204"/>
              </a:rPr>
              <a:t>врста</a:t>
            </a:r>
            <a:r>
              <a:rPr lang="en-US" sz="2400" dirty="0">
                <a:cs typeface="Calibri" panose="020F0502020204030204"/>
              </a:rPr>
              <a:t> </a:t>
            </a:r>
            <a:r>
              <a:rPr lang="en-US" sz="2400" err="1">
                <a:cs typeface="Calibri" panose="020F0502020204030204"/>
              </a:rPr>
              <a:t>које</a:t>
            </a:r>
            <a:r>
              <a:rPr lang="en-US" sz="2400" dirty="0">
                <a:cs typeface="Calibri" panose="020F0502020204030204"/>
              </a:rPr>
              <a:t> </a:t>
            </a:r>
            <a:r>
              <a:rPr lang="en-US" sz="2400" err="1">
                <a:cs typeface="Calibri" panose="020F0502020204030204"/>
              </a:rPr>
              <a:t>не</a:t>
            </a:r>
            <a:r>
              <a:rPr lang="en-US" sz="2400" dirty="0">
                <a:cs typeface="Calibri" panose="020F0502020204030204"/>
              </a:rPr>
              <a:t> </a:t>
            </a:r>
            <a:r>
              <a:rPr lang="en-US" sz="2400" err="1">
                <a:cs typeface="Calibri" panose="020F0502020204030204"/>
              </a:rPr>
              <a:t>пропадају</a:t>
            </a:r>
            <a:r>
              <a:rPr lang="en-US" sz="2400" dirty="0">
                <a:cs typeface="Calibri" panose="020F0502020204030204"/>
              </a:rPr>
              <a:t> </a:t>
            </a:r>
            <a:r>
              <a:rPr lang="en-US" sz="2400" err="1">
                <a:cs typeface="Calibri" panose="020F0502020204030204"/>
              </a:rPr>
              <a:t>чак</a:t>
            </a:r>
            <a:r>
              <a:rPr lang="en-US" sz="2400" dirty="0">
                <a:cs typeface="Calibri" panose="020F0502020204030204"/>
              </a:rPr>
              <a:t> </a:t>
            </a:r>
            <a:r>
              <a:rPr lang="en-US" sz="2400" err="1">
                <a:cs typeface="Calibri" panose="020F0502020204030204"/>
              </a:rPr>
              <a:t>ни</a:t>
            </a:r>
            <a:r>
              <a:rPr lang="en-US" sz="2400" dirty="0">
                <a:cs typeface="Calibri" panose="020F0502020204030204"/>
              </a:rPr>
              <a:t> </a:t>
            </a:r>
            <a:r>
              <a:rPr lang="en-US" sz="2400" err="1">
                <a:cs typeface="Calibri" panose="020F0502020204030204"/>
              </a:rPr>
              <a:t>породици</a:t>
            </a:r>
            <a:r>
              <a:rPr lang="en-US" sz="2400" dirty="0">
                <a:cs typeface="Calibri" panose="020F0502020204030204"/>
              </a:rPr>
              <a:t> </a:t>
            </a:r>
            <a:r>
              <a:rPr lang="en-US" sz="2400" err="1">
                <a:cs typeface="Calibri" panose="020F0502020204030204"/>
              </a:rPr>
              <a:t>легуминоза</a:t>
            </a:r>
            <a:r>
              <a:rPr lang="en-US" sz="2400">
                <a:cs typeface="Calibri" panose="020F0502020204030204"/>
              </a:rPr>
              <a:t>, </a:t>
            </a:r>
            <a:r>
              <a:rPr lang="en-US" sz="2400" err="1">
                <a:cs typeface="Calibri" panose="020F0502020204030204"/>
              </a:rPr>
              <a:t>али</a:t>
            </a:r>
            <a:r>
              <a:rPr lang="en-US" sz="2400" dirty="0">
                <a:cs typeface="Calibri" panose="020F0502020204030204"/>
              </a:rPr>
              <a:t> </a:t>
            </a:r>
            <a:r>
              <a:rPr lang="en-US" sz="2400" err="1">
                <a:cs typeface="Calibri" panose="020F0502020204030204"/>
              </a:rPr>
              <a:t>се</a:t>
            </a:r>
            <a:r>
              <a:rPr lang="en-US" sz="2400" dirty="0">
                <a:cs typeface="Calibri" panose="020F0502020204030204"/>
              </a:rPr>
              <a:t> </a:t>
            </a:r>
            <a:r>
              <a:rPr lang="en-US" sz="2400" err="1">
                <a:cs typeface="Calibri" panose="020F0502020204030204"/>
              </a:rPr>
              <a:t>такође</a:t>
            </a:r>
            <a:r>
              <a:rPr lang="en-US" sz="2400" dirty="0">
                <a:cs typeface="Calibri" panose="020F0502020204030204"/>
              </a:rPr>
              <a:t> </a:t>
            </a:r>
            <a:r>
              <a:rPr lang="en-US" sz="2400" err="1">
                <a:cs typeface="Calibri" panose="020F0502020204030204"/>
              </a:rPr>
              <a:t>због</a:t>
            </a:r>
            <a:r>
              <a:rPr lang="en-US" sz="2400" dirty="0">
                <a:cs typeface="Calibri" panose="020F0502020204030204"/>
              </a:rPr>
              <a:t> </a:t>
            </a:r>
            <a:r>
              <a:rPr lang="en-US" sz="2400" err="1">
                <a:cs typeface="Calibri" panose="020F0502020204030204"/>
              </a:rPr>
              <a:t>одлика</a:t>
            </a:r>
            <a:r>
              <a:rPr lang="en-US" sz="2400" dirty="0">
                <a:cs typeface="Calibri" panose="020F0502020204030204"/>
              </a:rPr>
              <a:t> </a:t>
            </a:r>
            <a:r>
              <a:rPr lang="en-US" sz="2400" err="1">
                <a:cs typeface="Calibri" panose="020F0502020204030204"/>
              </a:rPr>
              <a:t>листа</a:t>
            </a:r>
            <a:r>
              <a:rPr lang="en-US" sz="2400">
                <a:cs typeface="Calibri" panose="020F0502020204030204"/>
              </a:rPr>
              <a:t>, </a:t>
            </a:r>
            <a:r>
              <a:rPr lang="en-US" sz="2400" err="1">
                <a:cs typeface="Calibri" panose="020F0502020204030204"/>
              </a:rPr>
              <a:t>називају</a:t>
            </a:r>
            <a:r>
              <a:rPr lang="en-US" sz="2400" dirty="0">
                <a:cs typeface="Calibri" panose="020F0502020204030204"/>
              </a:rPr>
              <a:t> </a:t>
            </a:r>
            <a:r>
              <a:rPr lang="en-US" sz="2400" err="1">
                <a:cs typeface="Calibri" panose="020F0502020204030204"/>
              </a:rPr>
              <a:t>детелина</a:t>
            </a:r>
            <a:r>
              <a:rPr lang="en-US" sz="2400">
                <a:cs typeface="Calibri" panose="020F0502020204030204"/>
              </a:rPr>
              <a:t>, </a:t>
            </a:r>
            <a:r>
              <a:rPr lang="en-US" sz="2400" err="1">
                <a:cs typeface="Calibri" panose="020F0502020204030204"/>
              </a:rPr>
              <a:t>какве</a:t>
            </a:r>
            <a:r>
              <a:rPr lang="en-US" sz="2400" dirty="0">
                <a:cs typeface="Calibri" panose="020F0502020204030204"/>
              </a:rPr>
              <a:t> </a:t>
            </a:r>
            <a:r>
              <a:rPr lang="en-US" sz="2400" err="1">
                <a:cs typeface="Calibri" panose="020F0502020204030204"/>
              </a:rPr>
              <a:t>су</a:t>
            </a:r>
            <a:r>
              <a:rPr lang="en-US" sz="2400" dirty="0">
                <a:cs typeface="Calibri" panose="020F0502020204030204"/>
              </a:rPr>
              <a:t> </a:t>
            </a:r>
            <a:r>
              <a:rPr lang="en-US" sz="2400" err="1">
                <a:cs typeface="Calibri" panose="020F0502020204030204"/>
              </a:rPr>
              <a:t>кисела</a:t>
            </a:r>
            <a:r>
              <a:rPr lang="en-US" sz="2400" dirty="0">
                <a:cs typeface="Calibri" panose="020F0502020204030204"/>
              </a:rPr>
              <a:t> </a:t>
            </a:r>
            <a:r>
              <a:rPr lang="en-US" sz="2400" err="1">
                <a:cs typeface="Calibri" panose="020F0502020204030204"/>
              </a:rPr>
              <a:t>детелина</a:t>
            </a:r>
            <a:r>
              <a:rPr lang="en-US" sz="2400" dirty="0">
                <a:cs typeface="Calibri" panose="020F0502020204030204"/>
              </a:rPr>
              <a:t> </a:t>
            </a:r>
            <a:r>
              <a:rPr lang="en-US" sz="2400" err="1">
                <a:cs typeface="Calibri" panose="020F0502020204030204"/>
              </a:rPr>
              <a:t>или</a:t>
            </a:r>
            <a:r>
              <a:rPr lang="en-US" sz="2400" dirty="0">
                <a:cs typeface="Calibri" panose="020F0502020204030204"/>
              </a:rPr>
              <a:t> </a:t>
            </a:r>
            <a:r>
              <a:rPr lang="en-US" sz="2400" err="1">
                <a:cs typeface="Calibri" panose="020F0502020204030204"/>
              </a:rPr>
              <a:t>кисељача</a:t>
            </a:r>
            <a:r>
              <a:rPr lang="en-US" sz="2400" dirty="0">
                <a:cs typeface="Calibri" panose="020F0502020204030204"/>
              </a:rPr>
              <a:t> </a:t>
            </a:r>
            <a:r>
              <a:rPr lang="en-US" sz="2400" err="1">
                <a:cs typeface="Calibri" panose="020F0502020204030204"/>
              </a:rPr>
              <a:t>или</a:t>
            </a:r>
            <a:r>
              <a:rPr lang="en-US" sz="2400" dirty="0">
                <a:cs typeface="Calibri" panose="020F0502020204030204"/>
              </a:rPr>
              <a:t> </a:t>
            </a:r>
            <a:r>
              <a:rPr lang="en-US" sz="2400" err="1">
                <a:cs typeface="Calibri" panose="020F0502020204030204"/>
              </a:rPr>
              <a:t>украсна</a:t>
            </a:r>
            <a:r>
              <a:rPr lang="en-US" sz="2400" dirty="0">
                <a:cs typeface="Calibri" panose="020F0502020204030204"/>
              </a:rPr>
              <a:t> </a:t>
            </a:r>
            <a:r>
              <a:rPr lang="en-US" sz="2400">
                <a:cs typeface="Calibri" panose="020F0502020204030204"/>
              </a:rPr>
              <a:t>детелина.</a:t>
            </a:r>
            <a:endParaRPr lang="en-US" sz="2400">
              <a:cs typeface="Calibri" panose="020F0502020204030204"/>
            </a:endParaRPr>
          </a:p>
          <a:p>
            <a:r>
              <a:rPr lang="en-US" sz="2400">
                <a:cs typeface="Calibri" panose="020F0502020204030204"/>
              </a:rPr>
              <a:t>Станиште: Ливада</a:t>
            </a:r>
            <a:endParaRPr lang="en-US" sz="2400">
              <a:cs typeface="Calibri" panose="020F0502020204030204"/>
            </a:endParaRPr>
          </a:p>
          <a:p>
            <a:r>
              <a:rPr lang="en-US" sz="2400">
                <a:cs typeface="Calibri" panose="020F0502020204030204"/>
              </a:rPr>
              <a:t>Локација: Катун</a:t>
            </a:r>
            <a:endParaRPr lang="en-US" sz="2400" dirty="0">
              <a:cs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693" y="-362309"/>
            <a:ext cx="10502688" cy="1600200"/>
          </a:xfrm>
        </p:spPr>
        <p:txBody>
          <a:bodyPr vert="horz" lIns="91440" tIns="45720" rIns="91440" bIns="45720" rtlCol="0" anchor="b">
            <a:noAutofit/>
          </a:bodyPr>
          <a:lstStyle/>
          <a:p>
            <a:pPr algn="ctr"/>
            <a:r>
              <a:rPr lang="en-US" sz="6000" err="1">
                <a:cs typeface="Calibri Light" panose="020F0302020204030204"/>
              </a:rPr>
              <a:t>Јагорчевина</a:t>
            </a:r>
            <a:endParaRPr lang="en-US" sz="6000">
              <a:cs typeface="Calibri Light" panose="020F0302020204030204"/>
            </a:endParaRPr>
          </a:p>
        </p:txBody>
      </p:sp>
      <p:pic>
        <p:nvPicPr>
          <p:cNvPr id="5" name="Picture 5" descr="A picture containing flower, plant, outdoor&#10;&#10;Description automatically generated"/>
          <p:cNvPicPr>
            <a:picLocks noGrp="1" noChangeAspect="1"/>
          </p:cNvPicPr>
          <p:nvPr>
            <p:ph type="pic" idx="1"/>
          </p:nvPr>
        </p:nvPicPr>
        <p:blipFill rotWithShape="1">
          <a:blip r:embed="rId1"/>
          <a:srcRect t="31778" b="31778"/>
          <a:stretch>
            <a:fillRect/>
          </a:stretch>
        </p:blipFill>
        <p:spPr>
          <a:xfrm>
            <a:off x="424282" y="1418746"/>
            <a:ext cx="6172200" cy="4873625"/>
          </a:xfrm>
        </p:spPr>
      </p:pic>
      <p:sp>
        <p:nvSpPr>
          <p:cNvPr id="4" name="Text Placeholder 3"/>
          <p:cNvSpPr>
            <a:spLocks noGrp="1"/>
          </p:cNvSpPr>
          <p:nvPr>
            <p:ph type="body" sz="half" idx="2"/>
          </p:nvPr>
        </p:nvSpPr>
        <p:spPr>
          <a:xfrm>
            <a:off x="7137071" y="1467929"/>
            <a:ext cx="4622350" cy="4832380"/>
          </a:xfrm>
        </p:spPr>
        <p:txBody>
          <a:bodyPr vert="horz" lIns="91440" tIns="45720" rIns="91440" bIns="45720" rtlCol="0" anchor="t">
            <a:normAutofit lnSpcReduction="10000"/>
          </a:bodyPr>
          <a:lstStyle/>
          <a:p>
            <a:r>
              <a:rPr lang="en-US" sz="2400" err="1">
                <a:cs typeface="Calibri" panose="020F0502020204030204"/>
              </a:rPr>
              <a:t>Јагорчевина</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угрожена</a:t>
            </a:r>
            <a:r>
              <a:rPr lang="en-US" sz="2400" dirty="0">
                <a:cs typeface="Calibri" panose="020F0502020204030204"/>
              </a:rPr>
              <a:t> </a:t>
            </a:r>
            <a:r>
              <a:rPr lang="en-US" sz="2400" err="1">
                <a:cs typeface="Calibri" panose="020F0502020204030204"/>
              </a:rPr>
              <a:t>биљна</a:t>
            </a:r>
            <a:r>
              <a:rPr lang="en-US" sz="2400" dirty="0">
                <a:cs typeface="Calibri" panose="020F0502020204030204"/>
              </a:rPr>
              <a:t> </a:t>
            </a:r>
            <a:r>
              <a:rPr lang="en-US" sz="2400" err="1">
                <a:cs typeface="Calibri" panose="020F0502020204030204"/>
              </a:rPr>
              <a:t>врста</a:t>
            </a:r>
            <a:r>
              <a:rPr lang="en-US" sz="2400">
                <a:cs typeface="Calibri" panose="020F0502020204030204"/>
              </a:rPr>
              <a:t>. </a:t>
            </a:r>
            <a:r>
              <a:rPr lang="en-US" sz="2400" err="1">
                <a:cs typeface="Calibri" panose="020F0502020204030204"/>
              </a:rPr>
              <a:t>Људи</a:t>
            </a:r>
            <a:r>
              <a:rPr lang="en-US" sz="2400" dirty="0">
                <a:cs typeface="Calibri" panose="020F0502020204030204"/>
              </a:rPr>
              <a:t> </a:t>
            </a:r>
            <a:r>
              <a:rPr lang="en-US" sz="2400" err="1">
                <a:cs typeface="Calibri" panose="020F0502020204030204"/>
              </a:rPr>
              <a:t>је</a:t>
            </a:r>
            <a:r>
              <a:rPr lang="en-US" sz="2400" dirty="0">
                <a:cs typeface="Calibri" panose="020F0502020204030204"/>
              </a:rPr>
              <a:t> </a:t>
            </a:r>
            <a:r>
              <a:rPr lang="en-US" sz="2400" err="1">
                <a:cs typeface="Calibri" panose="020F0502020204030204"/>
              </a:rPr>
              <a:t>сакупљају</a:t>
            </a:r>
            <a:r>
              <a:rPr lang="en-US" sz="2400" dirty="0">
                <a:cs typeface="Calibri" panose="020F0502020204030204"/>
              </a:rPr>
              <a:t> </a:t>
            </a:r>
            <a:r>
              <a:rPr lang="en-US" sz="2400" err="1">
                <a:cs typeface="Calibri" panose="020F0502020204030204"/>
              </a:rPr>
              <a:t>због</a:t>
            </a:r>
            <a:r>
              <a:rPr lang="en-US" sz="2400" dirty="0">
                <a:cs typeface="Calibri" panose="020F0502020204030204"/>
              </a:rPr>
              <a:t> </a:t>
            </a:r>
            <a:r>
              <a:rPr lang="en-US" sz="2400" err="1">
                <a:cs typeface="Calibri" panose="020F0502020204030204"/>
              </a:rPr>
              <a:t>лепих</a:t>
            </a:r>
            <a:r>
              <a:rPr lang="en-US" sz="2400" dirty="0">
                <a:cs typeface="Calibri" panose="020F0502020204030204"/>
              </a:rPr>
              <a:t> </a:t>
            </a:r>
            <a:r>
              <a:rPr lang="en-US" sz="2400" err="1">
                <a:cs typeface="Calibri" panose="020F0502020204030204"/>
              </a:rPr>
              <a:t>цветова</a:t>
            </a:r>
            <a:r>
              <a:rPr lang="en-US" sz="2400">
                <a:cs typeface="Calibri" panose="020F0502020204030204"/>
              </a:rPr>
              <a:t>. </a:t>
            </a:r>
            <a:r>
              <a:rPr lang="en-US" sz="2400" err="1">
                <a:cs typeface="Calibri" panose="020F0502020204030204"/>
              </a:rPr>
              <a:t>Постоје</a:t>
            </a:r>
            <a:r>
              <a:rPr lang="en-US" sz="2400" dirty="0">
                <a:cs typeface="Calibri" panose="020F0502020204030204"/>
              </a:rPr>
              <a:t> </a:t>
            </a:r>
            <a:r>
              <a:rPr lang="en-US" sz="2400" err="1">
                <a:cs typeface="Calibri" panose="020F0502020204030204"/>
              </a:rPr>
              <a:t>бројни</a:t>
            </a:r>
            <a:r>
              <a:rPr lang="en-US" sz="2400" dirty="0">
                <a:cs typeface="Calibri" panose="020F0502020204030204"/>
              </a:rPr>
              <a:t> </a:t>
            </a:r>
            <a:r>
              <a:rPr lang="en-US" sz="2400" err="1">
                <a:cs typeface="Calibri" panose="020F0502020204030204"/>
              </a:rPr>
              <a:t>хортикултурни</a:t>
            </a:r>
            <a:r>
              <a:rPr lang="en-US" sz="2400" dirty="0">
                <a:cs typeface="Calibri" panose="020F0502020204030204"/>
              </a:rPr>
              <a:t> </a:t>
            </a:r>
            <a:r>
              <a:rPr lang="en-US" sz="2400" err="1">
                <a:cs typeface="Calibri" panose="020F0502020204030204"/>
              </a:rPr>
              <a:t>облици</a:t>
            </a:r>
            <a:r>
              <a:rPr lang="en-US" sz="2400" dirty="0">
                <a:cs typeface="Calibri" panose="020F0502020204030204"/>
              </a:rPr>
              <a:t> </a:t>
            </a:r>
            <a:r>
              <a:rPr lang="en-US" sz="2400" err="1">
                <a:cs typeface="Calibri" panose="020F0502020204030204"/>
              </a:rPr>
              <a:t>који</a:t>
            </a:r>
            <a:r>
              <a:rPr lang="en-US" sz="2400" dirty="0">
                <a:cs typeface="Calibri" panose="020F0502020204030204"/>
              </a:rPr>
              <a:t> </a:t>
            </a:r>
            <a:r>
              <a:rPr lang="en-US" sz="2400" err="1">
                <a:cs typeface="Calibri" panose="020F0502020204030204"/>
              </a:rPr>
              <a:t>се</a:t>
            </a:r>
            <a:r>
              <a:rPr lang="en-US" sz="2400" dirty="0">
                <a:cs typeface="Calibri" panose="020F0502020204030204"/>
              </a:rPr>
              <a:t> </a:t>
            </a:r>
            <a:r>
              <a:rPr lang="en-US" sz="2400" err="1">
                <a:cs typeface="Calibri" panose="020F0502020204030204"/>
              </a:rPr>
              <a:t>употребљавају</a:t>
            </a:r>
            <a:r>
              <a:rPr lang="en-US" sz="2400">
                <a:cs typeface="Calibri" panose="020F0502020204030204"/>
              </a:rPr>
              <a:t> у </a:t>
            </a:r>
            <a:r>
              <a:rPr lang="en-US" sz="2400" err="1">
                <a:cs typeface="Calibri" panose="020F0502020204030204"/>
              </a:rPr>
              <a:t>декоративне</a:t>
            </a:r>
            <a:r>
              <a:rPr lang="en-US" sz="2400" dirty="0">
                <a:cs typeface="Calibri" panose="020F0502020204030204"/>
              </a:rPr>
              <a:t> </a:t>
            </a:r>
            <a:r>
              <a:rPr lang="en-US" sz="2400" err="1">
                <a:cs typeface="Calibri" panose="020F0502020204030204"/>
              </a:rPr>
              <a:t>сврхе</a:t>
            </a:r>
            <a:r>
              <a:rPr lang="en-US" sz="2400">
                <a:cs typeface="Calibri" panose="020F0502020204030204"/>
              </a:rPr>
              <a:t>. </a:t>
            </a:r>
            <a:r>
              <a:rPr lang="en-US" sz="2400" err="1">
                <a:cs typeface="Calibri" panose="020F0502020204030204"/>
              </a:rPr>
              <a:t>Спада</a:t>
            </a:r>
            <a:r>
              <a:rPr lang="en-US" sz="2400" dirty="0">
                <a:cs typeface="Calibri" panose="020F0502020204030204"/>
              </a:rPr>
              <a:t> </a:t>
            </a:r>
            <a:r>
              <a:rPr lang="en-US" sz="2400" err="1">
                <a:cs typeface="Calibri" panose="020F0502020204030204"/>
              </a:rPr>
              <a:t>међу</a:t>
            </a:r>
            <a:r>
              <a:rPr lang="en-US" sz="2400" dirty="0">
                <a:cs typeface="Calibri" panose="020F0502020204030204"/>
              </a:rPr>
              <a:t> </a:t>
            </a:r>
            <a:r>
              <a:rPr lang="en-US" sz="2400" err="1">
                <a:cs typeface="Calibri" panose="020F0502020204030204"/>
              </a:rPr>
              <a:t>најраније</a:t>
            </a:r>
            <a:r>
              <a:rPr lang="en-US" sz="2400" dirty="0">
                <a:cs typeface="Calibri" panose="020F0502020204030204"/>
              </a:rPr>
              <a:t> </a:t>
            </a:r>
            <a:r>
              <a:rPr lang="en-US" sz="2400" err="1">
                <a:cs typeface="Calibri" panose="020F0502020204030204"/>
              </a:rPr>
              <a:t>пролетњице</a:t>
            </a:r>
            <a:r>
              <a:rPr lang="en-US" sz="2400">
                <a:cs typeface="Calibri" panose="020F0502020204030204"/>
              </a:rPr>
              <a:t> о </a:t>
            </a:r>
            <a:r>
              <a:rPr lang="en-US" sz="2400" err="1">
                <a:cs typeface="Calibri" panose="020F0502020204030204"/>
              </a:rPr>
              <a:t>чему</a:t>
            </a:r>
            <a:r>
              <a:rPr lang="en-US" sz="2400" dirty="0">
                <a:cs typeface="Calibri" panose="020F0502020204030204"/>
              </a:rPr>
              <a:t> </a:t>
            </a:r>
            <a:r>
              <a:rPr lang="en-US" sz="2400" err="1">
                <a:cs typeface="Calibri" panose="020F0502020204030204"/>
              </a:rPr>
              <a:t>говори</a:t>
            </a:r>
            <a:r>
              <a:rPr lang="en-US" sz="2400">
                <a:cs typeface="Calibri" panose="020F0502020204030204"/>
              </a:rPr>
              <a:t> и </a:t>
            </a:r>
            <a:r>
              <a:rPr lang="en-US" sz="2400" err="1">
                <a:cs typeface="Calibri" panose="020F0502020204030204"/>
              </a:rPr>
              <a:t>њено</a:t>
            </a:r>
            <a:r>
              <a:rPr lang="en-US" sz="2400" dirty="0">
                <a:cs typeface="Calibri" panose="020F0502020204030204"/>
              </a:rPr>
              <a:t> </a:t>
            </a:r>
            <a:r>
              <a:rPr lang="en-US" sz="2400" err="1">
                <a:cs typeface="Calibri" panose="020F0502020204030204"/>
              </a:rPr>
              <a:t>име</a:t>
            </a:r>
            <a:r>
              <a:rPr lang="en-US" sz="2400">
                <a:cs typeface="Calibri" panose="020F0502020204030204"/>
              </a:rPr>
              <a:t> - </a:t>
            </a:r>
            <a:r>
              <a:rPr lang="en-US" sz="2400" err="1">
                <a:cs typeface="Calibri" panose="020F0502020204030204"/>
              </a:rPr>
              <a:t>лат</a:t>
            </a:r>
            <a:r>
              <a:rPr lang="en-US" sz="2400">
                <a:cs typeface="Calibri" panose="020F0502020204030204"/>
              </a:rPr>
              <a:t>. primus  </a:t>
            </a:r>
            <a:r>
              <a:rPr lang="en-US" sz="2400" err="1">
                <a:cs typeface="Calibri" panose="020F0502020204030204"/>
              </a:rPr>
              <a:t>значи</a:t>
            </a:r>
            <a:r>
              <a:rPr lang="en-US" sz="2400" dirty="0">
                <a:cs typeface="Calibri" panose="020F0502020204030204"/>
              </a:rPr>
              <a:t> </a:t>
            </a:r>
            <a:r>
              <a:rPr lang="en-US" sz="2400" err="1">
                <a:cs typeface="Calibri" panose="020F0502020204030204"/>
              </a:rPr>
              <a:t>први</a:t>
            </a:r>
            <a:r>
              <a:rPr lang="en-US" sz="2400">
                <a:cs typeface="Calibri" panose="020F0502020204030204"/>
              </a:rPr>
              <a:t>, </a:t>
            </a:r>
            <a:r>
              <a:rPr lang="en-US" sz="2400" err="1">
                <a:cs typeface="Calibri" panose="020F0502020204030204"/>
              </a:rPr>
              <a:t>док</a:t>
            </a:r>
            <a:r>
              <a:rPr lang="en-US" sz="2400" dirty="0">
                <a:cs typeface="Calibri" panose="020F0502020204030204"/>
              </a:rPr>
              <a:t> </a:t>
            </a:r>
            <a:r>
              <a:rPr lang="en-US" sz="2400" err="1">
                <a:cs typeface="Calibri" panose="020F0502020204030204"/>
              </a:rPr>
              <a:t>лат</a:t>
            </a:r>
            <a:r>
              <a:rPr lang="en-US" sz="2400">
                <a:cs typeface="Calibri" panose="020F0502020204030204"/>
              </a:rPr>
              <a:t>. vulgaris </a:t>
            </a:r>
            <a:r>
              <a:rPr lang="en-US" sz="2400" err="1">
                <a:cs typeface="Calibri" panose="020F0502020204030204"/>
              </a:rPr>
              <a:t>значи</a:t>
            </a:r>
            <a:r>
              <a:rPr lang="en-US" sz="2400" dirty="0">
                <a:cs typeface="Calibri" panose="020F0502020204030204"/>
              </a:rPr>
              <a:t> </a:t>
            </a:r>
            <a:r>
              <a:rPr lang="en-US" sz="2400" err="1">
                <a:cs typeface="Calibri" panose="020F0502020204030204"/>
              </a:rPr>
              <a:t>обича</a:t>
            </a:r>
            <a:r>
              <a:rPr lang="en-US" sz="2400">
                <a:cs typeface="Calibri" panose="020F0502020204030204"/>
              </a:rPr>
              <a:t>, </a:t>
            </a:r>
            <a:r>
              <a:rPr lang="en-US" sz="2400" err="1">
                <a:cs typeface="Calibri" panose="020F0502020204030204"/>
              </a:rPr>
              <a:t>свакодневан</a:t>
            </a:r>
            <a:r>
              <a:rPr lang="en-US" sz="2400">
                <a:cs typeface="Calibri" panose="020F0502020204030204"/>
              </a:rPr>
              <a:t>. </a:t>
            </a:r>
            <a:r>
              <a:rPr lang="en-US" sz="2400" err="1">
                <a:cs typeface="Calibri" panose="020F0502020204030204"/>
              </a:rPr>
              <a:t>Из</a:t>
            </a:r>
            <a:r>
              <a:rPr lang="en-US" sz="2400" dirty="0">
                <a:cs typeface="Calibri" panose="020F0502020204030204"/>
              </a:rPr>
              <a:t> </a:t>
            </a:r>
            <a:r>
              <a:rPr lang="en-US" sz="2400" err="1">
                <a:cs typeface="Calibri" panose="020F0502020204030204"/>
              </a:rPr>
              <a:t>породице</a:t>
            </a:r>
            <a:r>
              <a:rPr lang="en-US" sz="2400" dirty="0">
                <a:cs typeface="Calibri" panose="020F0502020204030204"/>
              </a:rPr>
              <a:t> </a:t>
            </a:r>
            <a:r>
              <a:rPr lang="en-US" sz="2400">
                <a:cs typeface="Calibri" panose="020F0502020204030204"/>
              </a:rPr>
              <a:t>Primulaceae.</a:t>
            </a:r>
            <a:endParaRPr lang="en-US" sz="2400">
              <a:cs typeface="Calibri" panose="020F0502020204030204"/>
            </a:endParaRPr>
          </a:p>
          <a:p>
            <a:r>
              <a:rPr lang="en-US" sz="2400">
                <a:cs typeface="Calibri" panose="020F0502020204030204"/>
              </a:rPr>
              <a:t>Станиште: Ливада</a:t>
            </a:r>
            <a:endParaRPr lang="en-US" sz="2400">
              <a:cs typeface="Calibri" panose="020F0502020204030204"/>
            </a:endParaRPr>
          </a:p>
          <a:p>
            <a:r>
              <a:rPr lang="en-US" sz="2400">
                <a:cs typeface="Calibri" panose="020F0502020204030204"/>
              </a:rPr>
              <a:t>Локација: Катун</a:t>
            </a:r>
            <a:endParaRPr lang="en-US" sz="2400" dirty="0">
              <a:cs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13980</Words>
  <Application>WPS Presentation</Application>
  <PresentationFormat>Widescreen</PresentationFormat>
  <Paragraphs>179</Paragraphs>
  <Slides>28</Slides>
  <Notes>0</Notes>
  <HiddenSlides>1</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Arial</vt:lpstr>
      <vt:lpstr>SimSun</vt:lpstr>
      <vt:lpstr>Wingdings</vt:lpstr>
      <vt:lpstr>Calibri Light</vt:lpstr>
      <vt:lpstr>Calibri</vt:lpstr>
      <vt:lpstr>Microsoft YaHei</vt:lpstr>
      <vt:lpstr>Arial Unicode MS</vt:lpstr>
      <vt:lpstr>Calibri</vt:lpstr>
      <vt:lpstr>Office Theme</vt:lpstr>
      <vt:lpstr>ДИГИТАЛНИ  ХЕРБАРИЈУМ VI2 </vt:lpstr>
      <vt:lpstr>           Љубичица</vt:lpstr>
      <vt:lpstr>                     Маслачак</vt:lpstr>
      <vt:lpstr>             Бела рада</vt:lpstr>
      <vt:lpstr>              Бресква </vt:lpstr>
      <vt:lpstr>    Лала </vt:lpstr>
      <vt:lpstr>            Форзиција</vt:lpstr>
      <vt:lpstr>Детелина</vt:lpstr>
      <vt:lpstr>Јагорчевина</vt:lpstr>
      <vt:lpstr>      Зумбул </vt:lpstr>
      <vt:lpstr>      Каранфил</vt:lpstr>
      <vt:lpstr>Нарцис</vt:lpstr>
      <vt:lpstr>Jaбука</vt:lpstr>
      <vt:lpstr>Мртва коприва</vt:lpstr>
      <vt:lpstr>Честославица</vt:lpstr>
      <vt:lpstr> Дивљи кестен</vt:lpstr>
      <vt:lpstr>Трешња</vt:lpstr>
      <vt:lpstr>          Дуња </vt:lpstr>
      <vt:lpstr>Хоћу-нећу</vt:lpstr>
      <vt:lpstr>           Мушкатла</vt:lpstr>
      <vt:lpstr>Ружа</vt:lpstr>
      <vt:lpstr>                       Здравац</vt:lpstr>
      <vt:lpstr>                          Чуваркућа</vt:lpstr>
      <vt:lpstr>Црна зова(Базовка)</vt:lpstr>
      <vt:lpstr>Багрем</vt:lpstr>
      <vt:lpstr>                Црни слез</vt:lpstr>
      <vt:lpstr>Павит</vt:lpstr>
      <vt:lpstr>ХВАЛА НА ПАЖЊИ!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Aleksandar</cp:lastModifiedBy>
  <cp:revision>1264</cp:revision>
  <dcterms:created xsi:type="dcterms:W3CDTF">2021-04-15T08:55:00Z</dcterms:created>
  <dcterms:modified xsi:type="dcterms:W3CDTF">2021-05-25T15:36:18Z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